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57" r:id="rId1"/>
  </p:sldMasterIdLst>
  <p:notesMasterIdLst>
    <p:notesMasterId r:id="rId22"/>
  </p:notesMasterIdLst>
  <p:handoutMasterIdLst>
    <p:handoutMasterId r:id="rId23"/>
  </p:handoutMasterIdLst>
  <p:sldIdLst>
    <p:sldId id="256" r:id="rId2"/>
    <p:sldId id="257" r:id="rId3"/>
    <p:sldId id="258" r:id="rId4"/>
    <p:sldId id="259" r:id="rId5"/>
    <p:sldId id="260" r:id="rId6"/>
    <p:sldId id="261" r:id="rId7"/>
    <p:sldId id="262" r:id="rId8"/>
    <p:sldId id="263" r:id="rId9"/>
    <p:sldId id="264" r:id="rId10"/>
    <p:sldId id="266" r:id="rId11"/>
    <p:sldId id="268" r:id="rId12"/>
    <p:sldId id="270" r:id="rId13"/>
    <p:sldId id="271" r:id="rId14"/>
    <p:sldId id="272" r:id="rId15"/>
    <p:sldId id="273" r:id="rId16"/>
    <p:sldId id="274" r:id="rId17"/>
    <p:sldId id="278" r:id="rId18"/>
    <p:sldId id="275" r:id="rId19"/>
    <p:sldId id="276" r:id="rId20"/>
    <p:sldId id="277" r:id="rId21"/>
  </p:sldIdLst>
  <p:sldSz cx="9144000" cy="6858000" type="screen4x3"/>
  <p:notesSz cx="6819900" cy="9918700"/>
  <p:embeddedFontLst>
    <p:embeddedFont>
      <p:font typeface="Century Gothic" panose="020B0502020202020204" pitchFamily="3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Montserrat" panose="020B0604020202020204" charset="0"/>
      <p:regular r:id="rId32"/>
      <p:bold r:id="rId33"/>
      <p:italic r:id="rId34"/>
      <p:boldItalic r:id="rId3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0363B"/>
    <a:srgbClr val="F5F4EE"/>
    <a:srgbClr val="3D3E44"/>
    <a:srgbClr val="2D2D2D"/>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9" autoAdjust="0"/>
    <p:restoredTop sz="94660"/>
  </p:normalViewPr>
  <p:slideViewPr>
    <p:cSldViewPr snapToGrid="0">
      <p:cViewPr varScale="1">
        <p:scale>
          <a:sx n="115" d="100"/>
          <a:sy n="115" d="100"/>
        </p:scale>
        <p:origin x="1470"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55290" cy="497657"/>
          </a:xfrm>
          <a:prstGeom prst="rect">
            <a:avLst/>
          </a:prstGeom>
        </p:spPr>
        <p:txBody>
          <a:bodyPr vert="horz" lIns="92190" tIns="46095" rIns="92190" bIns="46095" numCol="1" rtlCol="0"/>
          <a:lstStyle>
            <a:lvl1pPr algn="l">
              <a:defRPr sz="1200"/>
            </a:lvl1pPr>
          </a:lstStyle>
          <a:p>
            <a:endParaRPr lang="fr-FR" altLang="fr-FR"/>
          </a:p>
        </p:txBody>
      </p:sp>
      <p:sp>
        <p:nvSpPr>
          <p:cNvPr id="3" name="Espace réservé de la date 2"/>
          <p:cNvSpPr>
            <a:spLocks noGrp="1"/>
          </p:cNvSpPr>
          <p:nvPr>
            <p:ph type="dt" sz="quarter" idx="1"/>
          </p:nvPr>
        </p:nvSpPr>
        <p:spPr>
          <a:xfrm>
            <a:off x="3863032" y="1"/>
            <a:ext cx="2955290" cy="497657"/>
          </a:xfrm>
          <a:prstGeom prst="rect">
            <a:avLst/>
          </a:prstGeom>
        </p:spPr>
        <p:txBody>
          <a:bodyPr vert="horz" lIns="92190" tIns="46095" rIns="92190" bIns="46095" numCol="1" rtlCol="0"/>
          <a:lstStyle>
            <a:lvl1pPr algn="r">
              <a:defRPr sz="1200"/>
            </a:lvl1pPr>
          </a:lstStyle>
          <a:p>
            <a:fld id="{61FBD992-336D-4681-AB4B-7DC5161F8B54}" type="datetimeFigureOut">
              <a:rPr lang="fr-FR" altLang="fr-FR" smtClean="0"/>
              <a:t>08/12/2021</a:t>
            </a:fld>
            <a:endParaRPr lang="fr-FR" altLang="fr-FR"/>
          </a:p>
        </p:txBody>
      </p:sp>
      <p:sp>
        <p:nvSpPr>
          <p:cNvPr id="4" name="Espace réservé du pied de page 3"/>
          <p:cNvSpPr>
            <a:spLocks noGrp="1"/>
          </p:cNvSpPr>
          <p:nvPr>
            <p:ph type="ftr" sz="quarter" idx="2"/>
          </p:nvPr>
        </p:nvSpPr>
        <p:spPr>
          <a:xfrm>
            <a:off x="1" y="9421045"/>
            <a:ext cx="2955290" cy="497656"/>
          </a:xfrm>
          <a:prstGeom prst="rect">
            <a:avLst/>
          </a:prstGeom>
        </p:spPr>
        <p:txBody>
          <a:bodyPr vert="horz" lIns="92190" tIns="46095" rIns="92190" bIns="46095" numCol="1" rtlCol="0" anchor="b"/>
          <a:lstStyle>
            <a:lvl1pPr algn="l">
              <a:defRPr sz="1200"/>
            </a:lvl1pPr>
          </a:lstStyle>
          <a:p>
            <a:r>
              <a:rPr lang="fr-FR" altLang="fr-FR"/>
              <a:t>ADRESSE INTERNET</a:t>
            </a:r>
          </a:p>
        </p:txBody>
      </p:sp>
      <p:sp>
        <p:nvSpPr>
          <p:cNvPr id="5" name="Espace réservé du numéro de diapositive 4"/>
          <p:cNvSpPr>
            <a:spLocks noGrp="1"/>
          </p:cNvSpPr>
          <p:nvPr>
            <p:ph type="sldNum" sz="quarter" idx="3"/>
          </p:nvPr>
        </p:nvSpPr>
        <p:spPr>
          <a:xfrm>
            <a:off x="3863032" y="9421045"/>
            <a:ext cx="2955290" cy="497656"/>
          </a:xfrm>
          <a:prstGeom prst="rect">
            <a:avLst/>
          </a:prstGeom>
        </p:spPr>
        <p:txBody>
          <a:bodyPr vert="horz" lIns="92190" tIns="46095" rIns="92190" bIns="46095" numCol="1" rtlCol="0" anchor="b"/>
          <a:lstStyle>
            <a:lvl1pPr algn="r">
              <a:defRPr sz="1200"/>
            </a:lvl1pPr>
          </a:lstStyle>
          <a:p>
            <a:fld id="{1B1D0DF7-329F-48C2-85AB-6BA0A21E7E45}" type="slidenum">
              <a:rPr lang="fr-FR" altLang="fr-FR" smtClean="0"/>
              <a:t>‹N°›</a:t>
            </a:fld>
            <a:endParaRPr lang="fr-FR" altLang="fr-FR"/>
          </a:p>
        </p:txBody>
      </p:sp>
    </p:spTree>
    <p:extLst>
      <p:ext uri="{BB962C8B-B14F-4D97-AF65-F5344CB8AC3E}">
        <p14:creationId xmlns:p14="http://schemas.microsoft.com/office/powerpoint/2010/main" val="43468535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1" y="1"/>
            <a:ext cx="2955290" cy="497657"/>
          </a:xfrm>
          <a:prstGeom prst="rect">
            <a:avLst/>
          </a:prstGeom>
        </p:spPr>
        <p:txBody>
          <a:bodyPr vert="horz" lIns="92190" tIns="46095" rIns="92190" bIns="46095" numCol="1" rtlCol="0"/>
          <a:lstStyle>
            <a:lvl1pPr algn="l">
              <a:defRPr sz="1200"/>
            </a:lvl1pPr>
          </a:lstStyle>
          <a:p>
            <a:endParaRPr lang="fr-FR" altLang="fr-FR"/>
          </a:p>
        </p:txBody>
      </p:sp>
      <p:sp>
        <p:nvSpPr>
          <p:cNvPr id="3" name="Espace réservé de la date 2"/>
          <p:cNvSpPr>
            <a:spLocks noGrp="1"/>
          </p:cNvSpPr>
          <p:nvPr>
            <p:ph type="dt" idx="1"/>
          </p:nvPr>
        </p:nvSpPr>
        <p:spPr>
          <a:xfrm>
            <a:off x="3863032" y="1"/>
            <a:ext cx="2955290" cy="497657"/>
          </a:xfrm>
          <a:prstGeom prst="rect">
            <a:avLst/>
          </a:prstGeom>
        </p:spPr>
        <p:txBody>
          <a:bodyPr vert="horz" lIns="92190" tIns="46095" rIns="92190" bIns="46095" numCol="1" rtlCol="0"/>
          <a:lstStyle>
            <a:lvl1pPr algn="r">
              <a:defRPr sz="1200"/>
            </a:lvl1pPr>
          </a:lstStyle>
          <a:p>
            <a:fld id="{45D0D8BF-E393-4655-9747-501AB98FB82B}" type="datetimeFigureOut">
              <a:rPr lang="fr-FR" altLang="fr-FR" smtClean="0"/>
              <a:t>08/12/2021</a:t>
            </a:fld>
            <a:endParaRPr lang="fr-FR" altLang="fr-FR"/>
          </a:p>
        </p:txBody>
      </p:sp>
      <p:sp>
        <p:nvSpPr>
          <p:cNvPr id="4" name="Espace réservé de l'image des diapositives 3"/>
          <p:cNvSpPr>
            <a:spLocks noGrp="1" noRot="1" noChangeAspect="1"/>
          </p:cNvSpPr>
          <p:nvPr>
            <p:ph type="sldImg" idx="2"/>
          </p:nvPr>
        </p:nvSpPr>
        <p:spPr>
          <a:xfrm>
            <a:off x="1179513" y="1239838"/>
            <a:ext cx="4460875" cy="3346450"/>
          </a:xfrm>
          <a:prstGeom prst="rect">
            <a:avLst/>
          </a:prstGeom>
          <a:noFill/>
          <a:ln w="12700">
            <a:solidFill>
              <a:prstClr val="black"/>
            </a:solidFill>
          </a:ln>
        </p:spPr>
        <p:txBody>
          <a:bodyPr vert="horz" lIns="92190" tIns="46095" rIns="92190" bIns="46095" numCol="1" rtlCol="0" anchor="ctr"/>
          <a:lstStyle/>
          <a:p>
            <a:endParaRPr lang="fr-FR" altLang="fr-FR"/>
          </a:p>
        </p:txBody>
      </p:sp>
      <p:sp>
        <p:nvSpPr>
          <p:cNvPr id="5" name="Espace réservé des notes 4"/>
          <p:cNvSpPr>
            <a:spLocks noGrp="1"/>
          </p:cNvSpPr>
          <p:nvPr>
            <p:ph type="body" sz="quarter" idx="3"/>
          </p:nvPr>
        </p:nvSpPr>
        <p:spPr>
          <a:xfrm>
            <a:off x="681991" y="4773375"/>
            <a:ext cx="5455920" cy="3905488"/>
          </a:xfrm>
          <a:prstGeom prst="rect">
            <a:avLst/>
          </a:prstGeom>
        </p:spPr>
        <p:txBody>
          <a:bodyPr vert="horz" lIns="92190" tIns="46095" rIns="92190" bIns="46095" numCol="1" rtlCol="0"/>
          <a:lstStyle/>
          <a:p>
            <a:pPr lvl="0"/>
            <a:r>
              <a:rPr lang="fr-FR" altLang="fr-FR"/>
              <a:t>Modifier les styles du texte du masque</a:t>
            </a:r>
          </a:p>
          <a:p>
            <a:pPr lvl="1"/>
            <a:r>
              <a:rPr lang="fr-FR" altLang="fr-FR"/>
              <a:t>Deuxième niveau</a:t>
            </a:r>
          </a:p>
          <a:p>
            <a:pPr lvl="2"/>
            <a:r>
              <a:rPr lang="fr-FR" altLang="fr-FR"/>
              <a:t>Troisième niveau</a:t>
            </a:r>
          </a:p>
          <a:p>
            <a:pPr lvl="3"/>
            <a:r>
              <a:rPr lang="fr-FR" altLang="fr-FR"/>
              <a:t>Quatrième niveau</a:t>
            </a:r>
          </a:p>
          <a:p>
            <a:pPr lvl="4"/>
            <a:r>
              <a:rPr lang="fr-FR" altLang="fr-FR"/>
              <a:t>Cinquième niveau</a:t>
            </a:r>
          </a:p>
        </p:txBody>
      </p:sp>
      <p:sp>
        <p:nvSpPr>
          <p:cNvPr id="6" name="Espace réservé du pied de page 5"/>
          <p:cNvSpPr>
            <a:spLocks noGrp="1"/>
          </p:cNvSpPr>
          <p:nvPr>
            <p:ph type="ftr" sz="quarter" idx="4"/>
          </p:nvPr>
        </p:nvSpPr>
        <p:spPr>
          <a:xfrm>
            <a:off x="1" y="9421045"/>
            <a:ext cx="2955290" cy="497656"/>
          </a:xfrm>
          <a:prstGeom prst="rect">
            <a:avLst/>
          </a:prstGeom>
        </p:spPr>
        <p:txBody>
          <a:bodyPr vert="horz" lIns="92190" tIns="46095" rIns="92190" bIns="46095" numCol="1" rtlCol="0" anchor="b"/>
          <a:lstStyle>
            <a:lvl1pPr algn="l">
              <a:defRPr sz="1200"/>
            </a:lvl1pPr>
          </a:lstStyle>
          <a:p>
            <a:r>
              <a:rPr lang="fr-FR" altLang="fr-FR"/>
              <a:t>ADRESSE INTERNET</a:t>
            </a:r>
          </a:p>
        </p:txBody>
      </p:sp>
      <p:sp>
        <p:nvSpPr>
          <p:cNvPr id="7" name="Espace réservé du numéro de diapositive 6"/>
          <p:cNvSpPr>
            <a:spLocks noGrp="1"/>
          </p:cNvSpPr>
          <p:nvPr>
            <p:ph type="sldNum" sz="quarter" idx="5"/>
          </p:nvPr>
        </p:nvSpPr>
        <p:spPr>
          <a:xfrm>
            <a:off x="3863032" y="9421045"/>
            <a:ext cx="2955290" cy="497656"/>
          </a:xfrm>
          <a:prstGeom prst="rect">
            <a:avLst/>
          </a:prstGeom>
        </p:spPr>
        <p:txBody>
          <a:bodyPr vert="horz" lIns="92190" tIns="46095" rIns="92190" bIns="46095" numCol="1" rtlCol="0" anchor="b"/>
          <a:lstStyle>
            <a:lvl1pPr algn="r">
              <a:defRPr sz="1200"/>
            </a:lvl1pPr>
          </a:lstStyle>
          <a:p>
            <a:fld id="{17B91E94-B0E7-4018-A911-6313A927FCA8}" type="slidenum">
              <a:rPr lang="fr-FR" altLang="fr-FR" smtClean="0"/>
              <a:t>‹N°›</a:t>
            </a:fld>
            <a:endParaRPr lang="fr-FR" altLang="fr-FR"/>
          </a:p>
        </p:txBody>
      </p:sp>
    </p:spTree>
    <p:extLst>
      <p:ext uri="{BB962C8B-B14F-4D97-AF65-F5344CB8AC3E}">
        <p14:creationId xmlns:p14="http://schemas.microsoft.com/office/powerpoint/2010/main" val="252385829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numCol="1"/>
          <a:lstStyle/>
          <a:p>
            <a:endParaRPr lang="fr-FR" altLang="fr-FR" dirty="0"/>
          </a:p>
        </p:txBody>
      </p:sp>
      <p:sp>
        <p:nvSpPr>
          <p:cNvPr id="4" name="Espace réservé du numéro de diapositive 3"/>
          <p:cNvSpPr>
            <a:spLocks noGrp="1"/>
          </p:cNvSpPr>
          <p:nvPr>
            <p:ph type="sldNum" sz="quarter" idx="10"/>
          </p:nvPr>
        </p:nvSpPr>
        <p:spPr/>
        <p:txBody>
          <a:bodyPr numCol="1"/>
          <a:lstStyle/>
          <a:p>
            <a:fld id="{0C0F1F42-3858-446F-878C-04DA83196EBD}" type="slidenum">
              <a:rPr lang="fr-FR" altLang="fr-FR" smtClean="0"/>
              <a:t>18</a:t>
            </a:fld>
            <a:endParaRPr lang="fr-FR" altLang="fr-FR"/>
          </a:p>
        </p:txBody>
      </p:sp>
    </p:spTree>
    <p:extLst>
      <p:ext uri="{BB962C8B-B14F-4D97-AF65-F5344CB8AC3E}">
        <p14:creationId xmlns:p14="http://schemas.microsoft.com/office/powerpoint/2010/main" val="2853227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numCol="1"/>
          <a:lstStyle/>
          <a:p>
            <a:endParaRPr lang="fr-FR" altLang="fr-FR" dirty="0"/>
          </a:p>
        </p:txBody>
      </p:sp>
      <p:sp>
        <p:nvSpPr>
          <p:cNvPr id="6" name="Espace réservé du numéro de diapositive 5"/>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
        <p:nvSpPr>
          <p:cNvPr id="7" name="Title 1"/>
          <p:cNvSpPr>
            <a:spLocks noGrp="1"/>
          </p:cNvSpPr>
          <p:nvPr>
            <p:ph type="ctrTitle"/>
          </p:nvPr>
        </p:nvSpPr>
        <p:spPr>
          <a:xfrm>
            <a:off x="685800" y="1980947"/>
            <a:ext cx="7772400" cy="1793839"/>
          </a:xfrm>
        </p:spPr>
        <p:txBody>
          <a:bodyPr numCol="1" anchor="b">
            <a:normAutofit/>
          </a:bodyPr>
          <a:lstStyle>
            <a:lvl1pPr algn="ctr">
              <a:defRPr sz="5000"/>
            </a:lvl1pPr>
          </a:lstStyle>
          <a:p>
            <a:r>
              <a:rPr lang="fr-FR" altLang="fr-FR" dirty="0"/>
              <a:t>Modifiez le style du titre</a:t>
            </a:r>
            <a:endParaRPr lang="en-US" dirty="0"/>
          </a:p>
        </p:txBody>
      </p:sp>
      <p:sp>
        <p:nvSpPr>
          <p:cNvPr id="8" name="Subtitle 2"/>
          <p:cNvSpPr>
            <a:spLocks noGrp="1"/>
          </p:cNvSpPr>
          <p:nvPr>
            <p:ph type="subTitle" idx="1"/>
          </p:nvPr>
        </p:nvSpPr>
        <p:spPr>
          <a:xfrm>
            <a:off x="1143000" y="3860171"/>
            <a:ext cx="6858000" cy="1243998"/>
          </a:xfrm>
        </p:spPr>
        <p:txBody>
          <a:bodyPr numCol="1">
            <a:normAutofit/>
          </a:bodyPr>
          <a:lstStyle>
            <a:lvl1pPr marL="0" indent="0" algn="ctr">
              <a:buNone/>
              <a:defRPr sz="2500" cap="all" baseline="0">
                <a:solidFill>
                  <a:srgbClr val="2D2D2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ltLang="fr-FR" dirty="0"/>
              <a:t>Modifier le style des sous-titres du masque</a:t>
            </a:r>
            <a:endParaRPr lang="en-US" dirty="0"/>
          </a:p>
        </p:txBody>
      </p:sp>
    </p:spTree>
    <p:extLst>
      <p:ext uri="{BB962C8B-B14F-4D97-AF65-F5344CB8AC3E}">
        <p14:creationId xmlns:p14="http://schemas.microsoft.com/office/powerpoint/2010/main" val="2823108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numCol="1"/>
          <a:lstStyle/>
          <a:p>
            <a:endParaRPr lang="fr-FR" altLang="fr-FR"/>
          </a:p>
        </p:txBody>
      </p:sp>
      <p:sp>
        <p:nvSpPr>
          <p:cNvPr id="6" name="Espace réservé du numéro de diapositive 5"/>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
        <p:nvSpPr>
          <p:cNvPr id="7" name="Title 1"/>
          <p:cNvSpPr>
            <a:spLocks noGrp="1"/>
          </p:cNvSpPr>
          <p:nvPr>
            <p:ph type="title"/>
          </p:nvPr>
        </p:nvSpPr>
        <p:spPr>
          <a:xfrm>
            <a:off x="628650" y="1287599"/>
            <a:ext cx="7886700" cy="995915"/>
          </a:xfrm>
        </p:spPr>
        <p:txBody>
          <a:bodyPr numCol="1"/>
          <a:lstStyle/>
          <a:p>
            <a:r>
              <a:rPr lang="fr-FR" altLang="fr-FR"/>
              <a:t>Modifiez le style du titre</a:t>
            </a:r>
            <a:endParaRPr lang="en-US" dirty="0"/>
          </a:p>
        </p:txBody>
      </p:sp>
      <p:sp>
        <p:nvSpPr>
          <p:cNvPr id="8" name="Content Placeholder 2"/>
          <p:cNvSpPr>
            <a:spLocks noGrp="1"/>
          </p:cNvSpPr>
          <p:nvPr>
            <p:ph idx="1"/>
          </p:nvPr>
        </p:nvSpPr>
        <p:spPr>
          <a:xfrm>
            <a:off x="628650" y="2425292"/>
            <a:ext cx="7886700" cy="3596147"/>
          </a:xfrm>
        </p:spPr>
        <p:txBody>
          <a:bodyPr numCol="1"/>
          <a:lstStyle>
            <a:lvl1pPr>
              <a:defRPr>
                <a:solidFill>
                  <a:srgbClr val="2D2D2D"/>
                </a:solidFill>
              </a:defRPr>
            </a:lvl1pPr>
            <a:lvl2pPr>
              <a:defRPr>
                <a:solidFill>
                  <a:srgbClr val="2D2D2D"/>
                </a:solidFill>
              </a:defRPr>
            </a:lvl2pPr>
            <a:lvl3pPr>
              <a:defRPr>
                <a:solidFill>
                  <a:srgbClr val="2D2D2D"/>
                </a:solidFill>
              </a:defRPr>
            </a:lvl3pPr>
            <a:lvl4pPr>
              <a:defRPr>
                <a:solidFill>
                  <a:srgbClr val="2D2D2D"/>
                </a:solidFill>
              </a:defRPr>
            </a:lvl4pPr>
            <a:lvl5pPr>
              <a:defRPr>
                <a:solidFill>
                  <a:srgbClr val="2D2D2D"/>
                </a:solidFill>
              </a:defRPr>
            </a:lvl5pPr>
          </a:lstStyle>
          <a:p>
            <a:pPr lvl="0"/>
            <a:r>
              <a:rPr lang="fr-FR" altLang="fr-FR" dirty="0"/>
              <a:t>Modifier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dirty="0"/>
          </a:p>
        </p:txBody>
      </p:sp>
    </p:spTree>
    <p:extLst>
      <p:ext uri="{BB962C8B-B14F-4D97-AF65-F5344CB8AC3E}">
        <p14:creationId xmlns:p14="http://schemas.microsoft.com/office/powerpoint/2010/main" val="546666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de section">
    <p:spTree>
      <p:nvGrpSpPr>
        <p:cNvPr id="1" name=""/>
        <p:cNvGrpSpPr/>
        <p:nvPr/>
      </p:nvGrpSpPr>
      <p:grpSpPr>
        <a:xfrm>
          <a:off x="0" y="0"/>
          <a:ext cx="0" cy="0"/>
          <a:chOff x="0" y="0"/>
          <a:chExt cx="0" cy="0"/>
        </a:xfrm>
      </p:grpSpPr>
      <p:sp>
        <p:nvSpPr>
          <p:cNvPr id="5" name="Espace réservé du pied de page 4"/>
          <p:cNvSpPr>
            <a:spLocks noGrp="1"/>
          </p:cNvSpPr>
          <p:nvPr>
            <p:ph type="ftr" sz="quarter" idx="11"/>
          </p:nvPr>
        </p:nvSpPr>
        <p:spPr/>
        <p:txBody>
          <a:bodyPr numCol="1"/>
          <a:lstStyle/>
          <a:p>
            <a:endParaRPr lang="fr-FR" altLang="fr-FR"/>
          </a:p>
        </p:txBody>
      </p:sp>
      <p:sp>
        <p:nvSpPr>
          <p:cNvPr id="6" name="Espace réservé du numéro de diapositive 5"/>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
        <p:nvSpPr>
          <p:cNvPr id="7" name="Title 1"/>
          <p:cNvSpPr>
            <a:spLocks noGrp="1"/>
          </p:cNvSpPr>
          <p:nvPr>
            <p:ph type="title"/>
          </p:nvPr>
        </p:nvSpPr>
        <p:spPr>
          <a:xfrm>
            <a:off x="623888" y="2227193"/>
            <a:ext cx="7886700" cy="1948458"/>
          </a:xfrm>
        </p:spPr>
        <p:txBody>
          <a:bodyPr numCol="1" anchor="b"/>
          <a:lstStyle>
            <a:lvl1pPr>
              <a:defRPr sz="6000"/>
            </a:lvl1pPr>
          </a:lstStyle>
          <a:p>
            <a:r>
              <a:rPr lang="fr-FR" altLang="fr-FR" dirty="0"/>
              <a:t>Modifiez le style du titre</a:t>
            </a:r>
            <a:endParaRPr lang="en-US" dirty="0"/>
          </a:p>
        </p:txBody>
      </p:sp>
      <p:sp>
        <p:nvSpPr>
          <p:cNvPr id="8" name="Text Placeholder 2"/>
          <p:cNvSpPr>
            <a:spLocks noGrp="1"/>
          </p:cNvSpPr>
          <p:nvPr>
            <p:ph type="body" idx="1"/>
          </p:nvPr>
        </p:nvSpPr>
        <p:spPr>
          <a:xfrm>
            <a:off x="623888" y="4265531"/>
            <a:ext cx="7886700" cy="646104"/>
          </a:xfrm>
        </p:spPr>
        <p:txBody>
          <a:bodyPr numCol="1"/>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ltLang="fr-FR" dirty="0"/>
              <a:t>Modifier les styles du texte du masque</a:t>
            </a:r>
          </a:p>
        </p:txBody>
      </p:sp>
    </p:spTree>
    <p:extLst>
      <p:ext uri="{BB962C8B-B14F-4D97-AF65-F5344CB8AC3E}">
        <p14:creationId xmlns:p14="http://schemas.microsoft.com/office/powerpoint/2010/main" val="27067080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numCol="1"/>
          <a:lstStyle/>
          <a:p>
            <a:endParaRPr lang="fr-FR" altLang="fr-FR"/>
          </a:p>
        </p:txBody>
      </p:sp>
      <p:sp>
        <p:nvSpPr>
          <p:cNvPr id="7" name="Espace réservé du numéro de diapositive 6"/>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
        <p:nvSpPr>
          <p:cNvPr id="8" name="Title 1"/>
          <p:cNvSpPr>
            <a:spLocks noGrp="1"/>
          </p:cNvSpPr>
          <p:nvPr>
            <p:ph type="title"/>
          </p:nvPr>
        </p:nvSpPr>
        <p:spPr>
          <a:xfrm>
            <a:off x="628650" y="1339847"/>
            <a:ext cx="7886700" cy="995915"/>
          </a:xfrm>
        </p:spPr>
        <p:txBody>
          <a:bodyPr numCol="1"/>
          <a:lstStyle/>
          <a:p>
            <a:r>
              <a:rPr lang="fr-FR" altLang="fr-FR"/>
              <a:t>Modifiez le style du titre</a:t>
            </a:r>
            <a:endParaRPr lang="en-US" dirty="0"/>
          </a:p>
        </p:txBody>
      </p:sp>
      <p:sp>
        <p:nvSpPr>
          <p:cNvPr id="9" name="Content Placeholder 2"/>
          <p:cNvSpPr>
            <a:spLocks noGrp="1"/>
          </p:cNvSpPr>
          <p:nvPr>
            <p:ph sz="half" idx="1"/>
          </p:nvPr>
        </p:nvSpPr>
        <p:spPr>
          <a:xfrm>
            <a:off x="628650" y="2477540"/>
            <a:ext cx="3886200" cy="3596147"/>
          </a:xfrm>
        </p:spPr>
        <p:txBody>
          <a:bodyPr numCol="1"/>
          <a:lstStyle>
            <a:lvl1pPr>
              <a:defRPr>
                <a:solidFill>
                  <a:srgbClr val="2D2D2D"/>
                </a:solidFill>
              </a:defRPr>
            </a:lvl1pPr>
            <a:lvl2pPr>
              <a:defRPr>
                <a:solidFill>
                  <a:srgbClr val="2D2D2D"/>
                </a:solidFill>
              </a:defRPr>
            </a:lvl2pPr>
            <a:lvl3pPr>
              <a:defRPr>
                <a:solidFill>
                  <a:srgbClr val="2D2D2D"/>
                </a:solidFill>
              </a:defRPr>
            </a:lvl3pPr>
            <a:lvl4pPr>
              <a:defRPr>
                <a:solidFill>
                  <a:srgbClr val="2D2D2D"/>
                </a:solidFill>
              </a:defRPr>
            </a:lvl4pPr>
            <a:lvl5pPr>
              <a:defRPr>
                <a:solidFill>
                  <a:srgbClr val="2D2D2D"/>
                </a:solidFill>
              </a:defRPr>
            </a:lvl5pPr>
          </a:lstStyle>
          <a:p>
            <a:pPr lvl="0"/>
            <a:r>
              <a:rPr lang="fr-FR" altLang="fr-FR" dirty="0"/>
              <a:t>Modifier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dirty="0"/>
          </a:p>
        </p:txBody>
      </p:sp>
      <p:sp>
        <p:nvSpPr>
          <p:cNvPr id="10" name="Content Placeholder 3"/>
          <p:cNvSpPr>
            <a:spLocks noGrp="1"/>
          </p:cNvSpPr>
          <p:nvPr>
            <p:ph sz="half" idx="2"/>
          </p:nvPr>
        </p:nvSpPr>
        <p:spPr>
          <a:xfrm>
            <a:off x="4629150" y="2477540"/>
            <a:ext cx="3886200" cy="3596147"/>
          </a:xfrm>
        </p:spPr>
        <p:txBody>
          <a:bodyPr numCol="1"/>
          <a:lstStyle>
            <a:lvl1pPr>
              <a:defRPr>
                <a:solidFill>
                  <a:srgbClr val="2D2D2D"/>
                </a:solidFill>
              </a:defRPr>
            </a:lvl1pPr>
            <a:lvl2pPr>
              <a:defRPr>
                <a:solidFill>
                  <a:srgbClr val="2D2D2D"/>
                </a:solidFill>
              </a:defRPr>
            </a:lvl2pPr>
            <a:lvl3pPr>
              <a:defRPr>
                <a:solidFill>
                  <a:srgbClr val="2D2D2D"/>
                </a:solidFill>
              </a:defRPr>
            </a:lvl3pPr>
            <a:lvl4pPr>
              <a:defRPr>
                <a:solidFill>
                  <a:srgbClr val="2D2D2D"/>
                </a:solidFill>
              </a:defRPr>
            </a:lvl4pPr>
            <a:lvl5pPr>
              <a:defRPr>
                <a:solidFill>
                  <a:srgbClr val="2D2D2D"/>
                </a:solidFill>
              </a:defRPr>
            </a:lvl5pPr>
          </a:lstStyle>
          <a:p>
            <a:pPr lvl="0"/>
            <a:r>
              <a:rPr lang="fr-FR" altLang="fr-FR" dirty="0"/>
              <a:t>Modifier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dirty="0"/>
          </a:p>
        </p:txBody>
      </p:sp>
    </p:spTree>
    <p:extLst>
      <p:ext uri="{BB962C8B-B14F-4D97-AF65-F5344CB8AC3E}">
        <p14:creationId xmlns:p14="http://schemas.microsoft.com/office/powerpoint/2010/main" val="3704174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8" name="Espace réservé du pied de page 7"/>
          <p:cNvSpPr>
            <a:spLocks noGrp="1"/>
          </p:cNvSpPr>
          <p:nvPr>
            <p:ph type="ftr" sz="quarter" idx="11"/>
          </p:nvPr>
        </p:nvSpPr>
        <p:spPr/>
        <p:txBody>
          <a:bodyPr numCol="1"/>
          <a:lstStyle/>
          <a:p>
            <a:endParaRPr lang="fr-FR" altLang="fr-FR"/>
          </a:p>
        </p:txBody>
      </p:sp>
      <p:sp>
        <p:nvSpPr>
          <p:cNvPr id="9" name="Espace réservé du numéro de diapositive 8"/>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
        <p:nvSpPr>
          <p:cNvPr id="10" name="Title 1"/>
          <p:cNvSpPr>
            <a:spLocks noGrp="1"/>
          </p:cNvSpPr>
          <p:nvPr>
            <p:ph type="title"/>
          </p:nvPr>
        </p:nvSpPr>
        <p:spPr>
          <a:xfrm>
            <a:off x="629841" y="1261475"/>
            <a:ext cx="7886700" cy="995915"/>
          </a:xfrm>
        </p:spPr>
        <p:txBody>
          <a:bodyPr numCol="1"/>
          <a:lstStyle/>
          <a:p>
            <a:r>
              <a:rPr lang="fr-FR" altLang="fr-FR"/>
              <a:t>Modifiez le style du titre</a:t>
            </a:r>
            <a:endParaRPr lang="en-US" dirty="0"/>
          </a:p>
        </p:txBody>
      </p:sp>
      <p:sp>
        <p:nvSpPr>
          <p:cNvPr id="11" name="Text Placeholder 2"/>
          <p:cNvSpPr>
            <a:spLocks noGrp="1"/>
          </p:cNvSpPr>
          <p:nvPr>
            <p:ph type="body" idx="1"/>
          </p:nvPr>
        </p:nvSpPr>
        <p:spPr>
          <a:xfrm>
            <a:off x="629842" y="2360437"/>
            <a:ext cx="3868340" cy="823912"/>
          </a:xfrm>
        </p:spPr>
        <p:txBody>
          <a:bodyPr numCol="1" anchor="b"/>
          <a:lstStyle>
            <a:lvl1pPr marL="0" indent="0">
              <a:buNone/>
              <a:defRPr sz="2400" b="0" cap="all" baseline="0">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ltLang="fr-FR" dirty="0"/>
              <a:t>Modifier les styles du texte du masque</a:t>
            </a:r>
          </a:p>
        </p:txBody>
      </p:sp>
      <p:sp>
        <p:nvSpPr>
          <p:cNvPr id="12" name="Content Placeholder 3"/>
          <p:cNvSpPr>
            <a:spLocks noGrp="1"/>
          </p:cNvSpPr>
          <p:nvPr>
            <p:ph sz="half" idx="2"/>
          </p:nvPr>
        </p:nvSpPr>
        <p:spPr>
          <a:xfrm>
            <a:off x="629842" y="3289802"/>
            <a:ext cx="3868340" cy="2768285"/>
          </a:xfrm>
        </p:spPr>
        <p:txBody>
          <a:bodyPr numCol="1"/>
          <a:lstStyle>
            <a:lvl1pPr>
              <a:defRPr sz="2600"/>
            </a:lvl1pPr>
          </a:lstStyle>
          <a:p>
            <a:pPr lvl="0"/>
            <a:r>
              <a:rPr lang="fr-FR" altLang="fr-FR" dirty="0"/>
              <a:t>Modifier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dirty="0"/>
          </a:p>
        </p:txBody>
      </p:sp>
      <p:sp>
        <p:nvSpPr>
          <p:cNvPr id="13" name="Text Placeholder 4"/>
          <p:cNvSpPr>
            <a:spLocks noGrp="1"/>
          </p:cNvSpPr>
          <p:nvPr>
            <p:ph type="body" sz="quarter" idx="3"/>
          </p:nvPr>
        </p:nvSpPr>
        <p:spPr>
          <a:xfrm>
            <a:off x="4629150" y="2360437"/>
            <a:ext cx="3887391" cy="823912"/>
          </a:xfrm>
        </p:spPr>
        <p:txBody>
          <a:bodyPr numCol="1" anchor="b"/>
          <a:lstStyle>
            <a:lvl1pPr marL="0" indent="0">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ltLang="fr-FR" dirty="0"/>
              <a:t>Modifier les styles du texte du masque</a:t>
            </a:r>
          </a:p>
        </p:txBody>
      </p:sp>
      <p:sp>
        <p:nvSpPr>
          <p:cNvPr id="14" name="Content Placeholder 5"/>
          <p:cNvSpPr>
            <a:spLocks noGrp="1"/>
          </p:cNvSpPr>
          <p:nvPr>
            <p:ph sz="quarter" idx="4"/>
          </p:nvPr>
        </p:nvSpPr>
        <p:spPr>
          <a:xfrm>
            <a:off x="4629150" y="3289802"/>
            <a:ext cx="3887391" cy="2768285"/>
          </a:xfrm>
        </p:spPr>
        <p:txBody>
          <a:bodyPr numCol="1"/>
          <a:lstStyle>
            <a:lvl1pPr>
              <a:defRPr sz="2600"/>
            </a:lvl1pPr>
          </a:lstStyle>
          <a:p>
            <a:pPr lvl="0"/>
            <a:r>
              <a:rPr lang="fr-FR" altLang="fr-FR" dirty="0"/>
              <a:t>Modifier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dirty="0"/>
          </a:p>
        </p:txBody>
      </p:sp>
    </p:spTree>
    <p:extLst>
      <p:ext uri="{BB962C8B-B14F-4D97-AF65-F5344CB8AC3E}">
        <p14:creationId xmlns:p14="http://schemas.microsoft.com/office/powerpoint/2010/main" val="14429752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4" name="Espace réservé du pied de page 3"/>
          <p:cNvSpPr>
            <a:spLocks noGrp="1"/>
          </p:cNvSpPr>
          <p:nvPr>
            <p:ph type="ftr" sz="quarter" idx="11"/>
          </p:nvPr>
        </p:nvSpPr>
        <p:spPr/>
        <p:txBody>
          <a:bodyPr numCol="1"/>
          <a:lstStyle/>
          <a:p>
            <a:endParaRPr lang="fr-FR" altLang="fr-FR"/>
          </a:p>
        </p:txBody>
      </p:sp>
      <p:sp>
        <p:nvSpPr>
          <p:cNvPr id="5" name="Espace réservé du numéro de diapositive 4"/>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
        <p:nvSpPr>
          <p:cNvPr id="6" name="Title 1"/>
          <p:cNvSpPr>
            <a:spLocks noGrp="1"/>
          </p:cNvSpPr>
          <p:nvPr>
            <p:ph type="title"/>
          </p:nvPr>
        </p:nvSpPr>
        <p:spPr>
          <a:xfrm>
            <a:off x="628650" y="2946580"/>
            <a:ext cx="7886700" cy="995915"/>
          </a:xfrm>
        </p:spPr>
        <p:txBody>
          <a:bodyPr numCol="1"/>
          <a:lstStyle>
            <a:lvl1pPr algn="ctr">
              <a:defRPr cap="all" baseline="0">
                <a:solidFill>
                  <a:srgbClr val="D0363B"/>
                </a:solidFill>
              </a:defRPr>
            </a:lvl1pPr>
          </a:lstStyle>
          <a:p>
            <a:r>
              <a:rPr lang="fr-FR" altLang="fr-FR" dirty="0"/>
              <a:t>Modifiez le style du titre</a:t>
            </a:r>
            <a:endParaRPr lang="en-US" dirty="0"/>
          </a:p>
        </p:txBody>
      </p:sp>
    </p:spTree>
    <p:extLst>
      <p:ext uri="{BB962C8B-B14F-4D97-AF65-F5344CB8AC3E}">
        <p14:creationId xmlns:p14="http://schemas.microsoft.com/office/powerpoint/2010/main" val="2116565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u avec légend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numCol="1"/>
          <a:lstStyle/>
          <a:p>
            <a:endParaRPr lang="fr-FR" altLang="fr-FR"/>
          </a:p>
        </p:txBody>
      </p:sp>
      <p:sp>
        <p:nvSpPr>
          <p:cNvPr id="7" name="Espace réservé du numéro de diapositive 6"/>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
        <p:nvSpPr>
          <p:cNvPr id="8" name="Content Placeholder 2"/>
          <p:cNvSpPr>
            <a:spLocks noGrp="1"/>
          </p:cNvSpPr>
          <p:nvPr>
            <p:ph idx="1"/>
          </p:nvPr>
        </p:nvSpPr>
        <p:spPr>
          <a:xfrm>
            <a:off x="3887391" y="1235623"/>
            <a:ext cx="4629150" cy="4763995"/>
          </a:xfrm>
        </p:spPr>
        <p:txBody>
          <a:bodyPr numCol="1"/>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ltLang="fr-FR" dirty="0"/>
              <a:t>Modifier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dirty="0"/>
          </a:p>
        </p:txBody>
      </p:sp>
      <p:sp>
        <p:nvSpPr>
          <p:cNvPr id="9" name="Title 1"/>
          <p:cNvSpPr>
            <a:spLocks noGrp="1"/>
          </p:cNvSpPr>
          <p:nvPr>
            <p:ph type="title"/>
          </p:nvPr>
        </p:nvSpPr>
        <p:spPr>
          <a:xfrm>
            <a:off x="629841" y="1264163"/>
            <a:ext cx="2949178" cy="803887"/>
          </a:xfrm>
        </p:spPr>
        <p:txBody>
          <a:bodyPr numCol="1" anchor="b">
            <a:normAutofit/>
          </a:bodyPr>
          <a:lstStyle>
            <a:lvl1pPr>
              <a:defRPr sz="2400"/>
            </a:lvl1pPr>
          </a:lstStyle>
          <a:p>
            <a:r>
              <a:rPr lang="fr-FR" altLang="fr-FR" dirty="0"/>
              <a:t>Modifiez le style du titre</a:t>
            </a:r>
            <a:endParaRPr lang="en-US" dirty="0"/>
          </a:p>
        </p:txBody>
      </p:sp>
      <p:sp>
        <p:nvSpPr>
          <p:cNvPr id="10" name="Text Placeholder 3"/>
          <p:cNvSpPr>
            <a:spLocks noGrp="1"/>
          </p:cNvSpPr>
          <p:nvPr>
            <p:ph type="body" sz="half" idx="2"/>
          </p:nvPr>
        </p:nvSpPr>
        <p:spPr>
          <a:xfrm>
            <a:off x="629841" y="2188030"/>
            <a:ext cx="2949178"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ltLang="fr-FR" dirty="0"/>
              <a:t>Modifier les styles du texte du masque</a:t>
            </a:r>
          </a:p>
        </p:txBody>
      </p:sp>
    </p:spTree>
    <p:extLst>
      <p:ext uri="{BB962C8B-B14F-4D97-AF65-F5344CB8AC3E}">
        <p14:creationId xmlns:p14="http://schemas.microsoft.com/office/powerpoint/2010/main" val="3403889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6" name="Espace réservé du pied de page 5"/>
          <p:cNvSpPr>
            <a:spLocks noGrp="1"/>
          </p:cNvSpPr>
          <p:nvPr>
            <p:ph type="ftr" sz="quarter" idx="11"/>
          </p:nvPr>
        </p:nvSpPr>
        <p:spPr/>
        <p:txBody>
          <a:bodyPr numCol="1"/>
          <a:lstStyle/>
          <a:p>
            <a:endParaRPr lang="fr-FR" altLang="fr-FR"/>
          </a:p>
        </p:txBody>
      </p:sp>
      <p:sp>
        <p:nvSpPr>
          <p:cNvPr id="7" name="Espace réservé du numéro de diapositive 6"/>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
        <p:nvSpPr>
          <p:cNvPr id="8" name="Title 1"/>
          <p:cNvSpPr>
            <a:spLocks noGrp="1"/>
          </p:cNvSpPr>
          <p:nvPr>
            <p:ph type="title"/>
          </p:nvPr>
        </p:nvSpPr>
        <p:spPr>
          <a:xfrm>
            <a:off x="629841" y="1264163"/>
            <a:ext cx="2949178" cy="803887"/>
          </a:xfrm>
        </p:spPr>
        <p:txBody>
          <a:bodyPr numCol="1" anchor="b">
            <a:normAutofit/>
          </a:bodyPr>
          <a:lstStyle>
            <a:lvl1pPr>
              <a:defRPr sz="2400"/>
            </a:lvl1pPr>
          </a:lstStyle>
          <a:p>
            <a:r>
              <a:rPr lang="fr-FR" altLang="fr-FR" dirty="0"/>
              <a:t>Modifiez le style du titre</a:t>
            </a:r>
            <a:endParaRPr lang="en-US" dirty="0"/>
          </a:p>
        </p:txBody>
      </p:sp>
      <p:sp>
        <p:nvSpPr>
          <p:cNvPr id="9" name="Picture Placeholder 2"/>
          <p:cNvSpPr>
            <a:spLocks noGrp="1" noChangeAspect="1"/>
          </p:cNvSpPr>
          <p:nvPr>
            <p:ph type="pic" idx="1"/>
          </p:nvPr>
        </p:nvSpPr>
        <p:spPr>
          <a:xfrm>
            <a:off x="3887391" y="1264163"/>
            <a:ext cx="4629150" cy="4727518"/>
          </a:xfrm>
        </p:spPr>
        <p:txBody>
          <a:bodyPr numCol="1"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ltLang="fr-FR" dirty="0"/>
              <a:t>Cliquez sur l'icône pour ajouter une image</a:t>
            </a:r>
            <a:endParaRPr lang="en-US" dirty="0"/>
          </a:p>
        </p:txBody>
      </p:sp>
      <p:sp>
        <p:nvSpPr>
          <p:cNvPr id="10" name="Text Placeholder 3"/>
          <p:cNvSpPr>
            <a:spLocks noGrp="1"/>
          </p:cNvSpPr>
          <p:nvPr>
            <p:ph type="body" sz="half" idx="2"/>
          </p:nvPr>
        </p:nvSpPr>
        <p:spPr>
          <a:xfrm>
            <a:off x="629841" y="2188030"/>
            <a:ext cx="2949178" cy="3811588"/>
          </a:xfrm>
        </p:spPr>
        <p:txBody>
          <a:bodyPr numCol="1"/>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ltLang="fr-FR" dirty="0"/>
              <a:t>Modifier les styles du texte du masque</a:t>
            </a:r>
          </a:p>
        </p:txBody>
      </p:sp>
    </p:spTree>
    <p:extLst>
      <p:ext uri="{BB962C8B-B14F-4D97-AF65-F5344CB8AC3E}">
        <p14:creationId xmlns:p14="http://schemas.microsoft.com/office/powerpoint/2010/main" val="1421292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numCol="1"/>
          <a:lstStyle/>
          <a:p>
            <a:endParaRPr lang="fr-FR" altLang="fr-FR"/>
          </a:p>
        </p:txBody>
      </p:sp>
      <p:sp>
        <p:nvSpPr>
          <p:cNvPr id="4" name="Espace réservé du numéro de diapositive 3"/>
          <p:cNvSpPr>
            <a:spLocks noGrp="1"/>
          </p:cNvSpPr>
          <p:nvPr>
            <p:ph type="sldNum" sz="quarter" idx="12"/>
          </p:nvPr>
        </p:nvSpPr>
        <p:spPr/>
        <p:txBody>
          <a:bodyPr numCol="1"/>
          <a:lstStyle/>
          <a:p>
            <a:fld id="{0EFA83DE-E935-4543-957F-BCE2E348F165}" type="slidenum">
              <a:rPr lang="fr-FR" altLang="fr-FR" smtClean="0"/>
              <a:t>‹N°›</a:t>
            </a:fld>
            <a:endParaRPr lang="fr-FR" altLang="fr-FR"/>
          </a:p>
        </p:txBody>
      </p:sp>
    </p:spTree>
    <p:extLst>
      <p:ext uri="{BB962C8B-B14F-4D97-AF65-F5344CB8AC3E}">
        <p14:creationId xmlns:p14="http://schemas.microsoft.com/office/powerpoint/2010/main" val="3174268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jp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rotWithShape="1">
          <a:blip r:embed="rId11">
            <a:lum/>
          </a:blip>
          <a:srcRect/>
          <a:stretch>
            <a:fillRect/>
          </a:stretch>
        </a:blipFill>
        <a:effectLst/>
      </p:bgPr>
    </p:bg>
    <p:spTree>
      <p:nvGrpSpPr>
        <p:cNvPr id="1" name=""/>
        <p:cNvGrpSpPr/>
        <p:nvPr/>
      </p:nvGrpSpPr>
      <p:grpSpPr>
        <a:xfrm>
          <a:off x="0" y="0"/>
          <a:ext cx="0" cy="0"/>
          <a:chOff x="0" y="0"/>
          <a:chExt cx="0" cy="0"/>
        </a:xfrm>
      </p:grpSpPr>
      <p:sp>
        <p:nvSpPr>
          <p:cNvPr id="5" name="Espace réservé du pied de page 4"/>
          <p:cNvSpPr>
            <a:spLocks noGrp="1"/>
          </p:cNvSpPr>
          <p:nvPr>
            <p:ph type="ftr" sz="quarter" idx="3"/>
          </p:nvPr>
        </p:nvSpPr>
        <p:spPr>
          <a:xfrm>
            <a:off x="220432" y="6356350"/>
            <a:ext cx="3086100" cy="365125"/>
          </a:xfrm>
          <a:prstGeom prst="rect">
            <a:avLst/>
          </a:prstGeom>
        </p:spPr>
        <p:txBody>
          <a:bodyPr vert="horz" lIns="91440" tIns="45720" rIns="91440" bIns="45720" numCol="1" rtlCol="0" anchor="ctr"/>
          <a:lstStyle>
            <a:lvl1pPr algn="l">
              <a:defRPr sz="1200" cap="all" baseline="0">
                <a:solidFill>
                  <a:srgbClr val="2D2D2D"/>
                </a:solidFill>
                <a:latin typeface="Montserrat" panose="02000505000000020004" pitchFamily="2" charset="0"/>
              </a:defRPr>
            </a:lvl1pPr>
          </a:lstStyle>
          <a:p>
            <a:endParaRPr lang="fr-FR" altLang="fr-FR" dirty="0"/>
          </a:p>
        </p:txBody>
      </p:sp>
      <p:sp>
        <p:nvSpPr>
          <p:cNvPr id="6" name="Espace réservé du numéro de diapositive 5"/>
          <p:cNvSpPr>
            <a:spLocks noGrp="1"/>
          </p:cNvSpPr>
          <p:nvPr>
            <p:ph type="sldNum" sz="quarter" idx="4"/>
          </p:nvPr>
        </p:nvSpPr>
        <p:spPr>
          <a:xfrm>
            <a:off x="6889025" y="6356350"/>
            <a:ext cx="2057400" cy="365125"/>
          </a:xfrm>
          <a:prstGeom prst="rect">
            <a:avLst/>
          </a:prstGeom>
        </p:spPr>
        <p:txBody>
          <a:bodyPr vert="horz" lIns="91440" tIns="45720" rIns="91440" bIns="45720" numCol="1" rtlCol="0" anchor="ctr"/>
          <a:lstStyle>
            <a:lvl1pPr algn="r">
              <a:defRPr sz="1200" cap="all" baseline="0">
                <a:solidFill>
                  <a:srgbClr val="2D2D2D"/>
                </a:solidFill>
              </a:defRPr>
            </a:lvl1pPr>
          </a:lstStyle>
          <a:p>
            <a:fld id="{0EFA83DE-E935-4543-957F-BCE2E348F165}" type="slidenum">
              <a:rPr lang="fr-FR" altLang="fr-FR" smtClean="0"/>
              <a:pPr/>
              <a:t>‹N°›</a:t>
            </a:fld>
            <a:endParaRPr lang="fr-FR" altLang="fr-FR" dirty="0"/>
          </a:p>
        </p:txBody>
      </p:sp>
      <p:sp>
        <p:nvSpPr>
          <p:cNvPr id="7" name="Title Placeholder 1"/>
          <p:cNvSpPr>
            <a:spLocks noGrp="1"/>
          </p:cNvSpPr>
          <p:nvPr>
            <p:ph type="title"/>
          </p:nvPr>
        </p:nvSpPr>
        <p:spPr>
          <a:xfrm>
            <a:off x="628650" y="1313723"/>
            <a:ext cx="7886700" cy="995915"/>
          </a:xfrm>
          <a:prstGeom prst="rect">
            <a:avLst/>
          </a:prstGeom>
        </p:spPr>
        <p:txBody>
          <a:bodyPr vert="horz" lIns="91440" tIns="45720" rIns="91440" bIns="45720" numCol="1" rtlCol="0" anchor="ctr">
            <a:normAutofit/>
          </a:bodyPr>
          <a:lstStyle/>
          <a:p>
            <a:r>
              <a:rPr lang="fr-FR" altLang="fr-FR" dirty="0"/>
              <a:t>Modifiez le style du titre</a:t>
            </a:r>
            <a:endParaRPr lang="en-US" dirty="0"/>
          </a:p>
        </p:txBody>
      </p:sp>
      <p:sp>
        <p:nvSpPr>
          <p:cNvPr id="8" name="Text Placeholder 2"/>
          <p:cNvSpPr>
            <a:spLocks noGrp="1"/>
          </p:cNvSpPr>
          <p:nvPr>
            <p:ph type="body" idx="1"/>
          </p:nvPr>
        </p:nvSpPr>
        <p:spPr>
          <a:xfrm>
            <a:off x="628650" y="2451416"/>
            <a:ext cx="7886700" cy="3596147"/>
          </a:xfrm>
          <a:prstGeom prst="rect">
            <a:avLst/>
          </a:prstGeom>
        </p:spPr>
        <p:txBody>
          <a:bodyPr vert="horz" lIns="91440" tIns="45720" rIns="91440" bIns="45720" numCol="1" rtlCol="0">
            <a:normAutofit/>
          </a:bodyPr>
          <a:lstStyle/>
          <a:p>
            <a:pPr lvl="0"/>
            <a:r>
              <a:rPr lang="fr-FR" altLang="fr-FR" dirty="0"/>
              <a:t>Modifier les styles du texte du masque</a:t>
            </a:r>
          </a:p>
          <a:p>
            <a:pPr lvl="1"/>
            <a:r>
              <a:rPr lang="fr-FR" altLang="fr-FR" dirty="0"/>
              <a:t>Deuxième niveau</a:t>
            </a:r>
          </a:p>
          <a:p>
            <a:pPr lvl="2"/>
            <a:r>
              <a:rPr lang="fr-FR" altLang="fr-FR" dirty="0"/>
              <a:t>Troisième niveau</a:t>
            </a:r>
          </a:p>
          <a:p>
            <a:pPr lvl="3"/>
            <a:r>
              <a:rPr lang="fr-FR" altLang="fr-FR" dirty="0"/>
              <a:t>Quatrième niveau</a:t>
            </a:r>
          </a:p>
          <a:p>
            <a:pPr lvl="4"/>
            <a:r>
              <a:rPr lang="fr-FR" altLang="fr-FR" dirty="0"/>
              <a:t>Cinquième niveau</a:t>
            </a:r>
            <a:endParaRPr lang="en-US" dirty="0"/>
          </a:p>
        </p:txBody>
      </p:sp>
    </p:spTree>
    <p:extLst>
      <p:ext uri="{BB962C8B-B14F-4D97-AF65-F5344CB8AC3E}">
        <p14:creationId xmlns:p14="http://schemas.microsoft.com/office/powerpoint/2010/main" val="1369270675"/>
      </p:ext>
    </p:extLst>
  </p:cSld>
  <p:clrMap bg1="lt1" tx1="dk1" bg2="lt2" tx2="dk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txStyles>
    <p:titleStyle>
      <a:lvl1pPr algn="ctr" defTabSz="914400" rtl="0" eaLnBrk="1" latinLnBrk="0" hangingPunct="1">
        <a:lnSpc>
          <a:spcPct val="90000"/>
        </a:lnSpc>
        <a:spcBef>
          <a:spcPct val="0"/>
        </a:spcBef>
        <a:buNone/>
        <a:defRPr sz="4000" kern="1200" cap="all" baseline="0">
          <a:solidFill>
            <a:srgbClr val="D0363B"/>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lt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www.s&#233;curit&#233;-routi&#232;re.gouv.fr/" TargetMode="External"/><Relationship Id="rId2" Type="http://schemas.openxmlformats.org/officeDocument/2006/relationships/image" Target="../media/image19.png"/><Relationship Id="rId1" Type="http://schemas.openxmlformats.org/officeDocument/2006/relationships/slideLayout" Target="../slideLayouts/slideLayout1.xml"/><Relationship Id="rId5" Type="http://schemas.openxmlformats.org/officeDocument/2006/relationships/image" Target="../media/image22.pn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image" Target="../media/image26.png"/><Relationship Id="rId1" Type="http://schemas.openxmlformats.org/officeDocument/2006/relationships/slideLayout" Target="../slideLayouts/slideLayout1.x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29.png"/><Relationship Id="rId10" Type="http://schemas.openxmlformats.org/officeDocument/2006/relationships/image" Target="../media/image34.png"/><Relationship Id="rId4" Type="http://schemas.openxmlformats.org/officeDocument/2006/relationships/image" Target="../media/image28.png"/><Relationship Id="rId9" Type="http://schemas.openxmlformats.org/officeDocument/2006/relationships/image" Target="../media/image33.png"/></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1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png"/></Relationships>
</file>

<file path=ppt/slides/_rels/slide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5BC02E-B69F-4DD4-BA53-5F30850E0A44}"/>
              </a:ext>
            </a:extLst>
          </p:cNvPr>
          <p:cNvSpPr/>
          <p:nvPr/>
        </p:nvSpPr>
        <p:spPr>
          <a:xfrm>
            <a:off x="0" y="0"/>
            <a:ext cx="9144000" cy="6858000"/>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p>
        </p:txBody>
      </p:sp>
      <p:sp>
        <p:nvSpPr>
          <p:cNvPr id="5" name="ZoneTexte 4">
            <a:extLst>
              <a:ext uri="{FF2B5EF4-FFF2-40B4-BE49-F238E27FC236}">
                <a16:creationId xmlns:a16="http://schemas.microsoft.com/office/drawing/2014/main" id="{99EEF474-66E7-46E3-8015-8B684784445A}"/>
              </a:ext>
            </a:extLst>
          </p:cNvPr>
          <p:cNvSpPr txBox="1"/>
          <p:nvPr/>
        </p:nvSpPr>
        <p:spPr>
          <a:xfrm>
            <a:off x="508958" y="2277374"/>
            <a:ext cx="6180775" cy="646331"/>
          </a:xfrm>
          <a:prstGeom prst="rect">
            <a:avLst/>
          </a:prstGeom>
          <a:noFill/>
          <a:ln w="6350">
            <a:solidFill>
              <a:schemeClr val="bg1"/>
            </a:solidFill>
          </a:ln>
        </p:spPr>
        <p:txBody>
          <a:bodyPr wrap="square" numCol="1" rtlCol="0">
            <a:spAutoFit/>
          </a:bodyPr>
          <a:lstStyle/>
          <a:p>
            <a:r>
              <a:rPr lang="fr-FR" altLang="fr-FR" sz="3600" b="1" dirty="0" smtClean="0">
                <a:solidFill>
                  <a:schemeClr val="bg1"/>
                </a:solidFill>
                <a:latin typeface="Century Gothic" panose="020B0502020202020204" pitchFamily="34" charset="0"/>
              </a:rPr>
              <a:t>CER EGLISE DE COLOMBES</a:t>
            </a:r>
            <a:endParaRPr lang="fr-FR" altLang="fr-FR" sz="3600" b="1" dirty="0">
              <a:solidFill>
                <a:schemeClr val="bg1"/>
              </a:solidFill>
              <a:latin typeface="Century Gothic" panose="020B0502020202020204" pitchFamily="34" charset="0"/>
            </a:endParaRPr>
          </a:p>
        </p:txBody>
      </p:sp>
      <p:pic>
        <p:nvPicPr>
          <p:cNvPr id="7" name="Image 6">
            <a:extLst>
              <a:ext uri="{FF2B5EF4-FFF2-40B4-BE49-F238E27FC236}">
                <a16:creationId xmlns:a16="http://schemas.microsoft.com/office/drawing/2014/main" id="{0D22943B-A0A1-441E-8F7F-675DDBA969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89734" y="5847127"/>
            <a:ext cx="2273112" cy="756617"/>
          </a:xfrm>
          <a:prstGeom prst="rect">
            <a:avLst/>
          </a:prstGeom>
        </p:spPr>
      </p:pic>
    </p:spTree>
    <p:extLst>
      <p:ext uri="{BB962C8B-B14F-4D97-AF65-F5344CB8AC3E}">
        <p14:creationId xmlns:p14="http://schemas.microsoft.com/office/powerpoint/2010/main" val="3121610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756012" y="1726164"/>
            <a:ext cx="7889185" cy="4157801"/>
          </a:xfrm>
        </p:spPr>
        <p:txBody>
          <a:bodyPr numCol="1">
            <a:normAutofit/>
          </a:bodyPr>
          <a:lstStyle/>
          <a:p>
            <a:pPr marL="0" indent="0" algn="just">
              <a:lnSpc>
                <a:spcPct val="100000"/>
              </a:lnSpc>
              <a:buNone/>
            </a:pPr>
            <a:r>
              <a:rPr lang="fr-FR" altLang="fr-FR" sz="2000" dirty="0">
                <a:latin typeface="Century Gothic" panose="020B0502020202020204" pitchFamily="34" charset="0"/>
              </a:rPr>
              <a:t>L’association des </a:t>
            </a:r>
            <a:r>
              <a:rPr lang="fr-FR" altLang="fr-FR" sz="2000" dirty="0">
                <a:solidFill>
                  <a:srgbClr val="D0363B"/>
                </a:solidFill>
                <a:latin typeface="Century Gothic" panose="020B0502020202020204" pitchFamily="34" charset="0"/>
              </a:rPr>
              <a:t>Centres d’Education Routière</a:t>
            </a:r>
            <a:r>
              <a:rPr lang="fr-FR" altLang="fr-FR" sz="2000" dirty="0">
                <a:latin typeface="Century Gothic" panose="020B0502020202020204" pitchFamily="34" charset="0"/>
              </a:rPr>
              <a:t>, forte de plus de </a:t>
            </a:r>
            <a:r>
              <a:rPr lang="fr-FR" altLang="fr-FR" sz="2000" dirty="0">
                <a:solidFill>
                  <a:srgbClr val="D0363B"/>
                </a:solidFill>
                <a:latin typeface="Century Gothic" panose="020B0502020202020204" pitchFamily="34" charset="0"/>
              </a:rPr>
              <a:t>550</a:t>
            </a:r>
            <a:r>
              <a:rPr lang="fr-FR" altLang="fr-FR" sz="2000" dirty="0">
                <a:latin typeface="Century Gothic" panose="020B0502020202020204" pitchFamily="34" charset="0"/>
              </a:rPr>
              <a:t> enseignes réparties sur l’ensemble du territoire français, est un réseau d’écoles de conduite, créé en </a:t>
            </a:r>
            <a:r>
              <a:rPr lang="fr-FR" altLang="fr-FR" sz="2000" u="sng" dirty="0">
                <a:solidFill>
                  <a:srgbClr val="D0363B"/>
                </a:solidFill>
                <a:latin typeface="Century Gothic" panose="020B0502020202020204" pitchFamily="34" charset="0"/>
              </a:rPr>
              <a:t>1983</a:t>
            </a:r>
            <a:r>
              <a:rPr lang="fr-FR" altLang="fr-FR" sz="2000" dirty="0">
                <a:latin typeface="Century Gothic" panose="020B0502020202020204" pitchFamily="34" charset="0"/>
              </a:rPr>
              <a:t> et regroupant des professionnels dont le premier métier est de </a:t>
            </a:r>
            <a:r>
              <a:rPr lang="fr-FR" altLang="fr-FR" sz="2000" dirty="0">
                <a:solidFill>
                  <a:srgbClr val="D0363B"/>
                </a:solidFill>
                <a:latin typeface="Century Gothic" panose="020B0502020202020204" pitchFamily="34" charset="0"/>
              </a:rPr>
              <a:t>former des futurs conducteurs.</a:t>
            </a:r>
          </a:p>
          <a:p>
            <a:pPr marL="0" indent="0" algn="just">
              <a:lnSpc>
                <a:spcPct val="100000"/>
              </a:lnSpc>
              <a:buNone/>
            </a:pPr>
            <a:endParaRPr lang="fr-FR" altLang="fr-FR" sz="2000" dirty="0">
              <a:latin typeface="Century Gothic" panose="020B0502020202020204" pitchFamily="34" charset="0"/>
            </a:endParaRPr>
          </a:p>
          <a:p>
            <a:pPr marL="0" indent="0" algn="just">
              <a:lnSpc>
                <a:spcPct val="100000"/>
              </a:lnSpc>
              <a:buNone/>
            </a:pPr>
            <a:r>
              <a:rPr lang="fr-FR" altLang="fr-FR" sz="2000" dirty="0">
                <a:latin typeface="Century Gothic" panose="020B0502020202020204" pitchFamily="34" charset="0"/>
              </a:rPr>
              <a:t>L’objectif principal de CER réseau est de participer activement à l’amélioration de la </a:t>
            </a:r>
            <a:r>
              <a:rPr lang="fr-FR" altLang="fr-FR" sz="2000" dirty="0">
                <a:solidFill>
                  <a:srgbClr val="D0363B"/>
                </a:solidFill>
                <a:latin typeface="Century Gothic" panose="020B0502020202020204" pitchFamily="34" charset="0"/>
              </a:rPr>
              <a:t>sécurité routière </a:t>
            </a:r>
            <a:r>
              <a:rPr lang="fr-FR" altLang="fr-FR" sz="2000" dirty="0">
                <a:latin typeface="Century Gothic" panose="020B0502020202020204" pitchFamily="34" charset="0"/>
              </a:rPr>
              <a:t>de l’ensemble des usagers de la route, quels que soient leur âge et la nature de leur activité. Les adhérents au réseau des CER sont des </a:t>
            </a:r>
            <a:r>
              <a:rPr lang="fr-FR" altLang="fr-FR" sz="2000" dirty="0">
                <a:solidFill>
                  <a:srgbClr val="D0363B"/>
                </a:solidFill>
                <a:latin typeface="Century Gothic" panose="020B0502020202020204" pitchFamily="34" charset="0"/>
              </a:rPr>
              <a:t>chefs d’entreprise indépendants </a:t>
            </a:r>
            <a:r>
              <a:rPr lang="fr-FR" altLang="fr-FR" sz="2000" dirty="0">
                <a:latin typeface="Century Gothic" panose="020B0502020202020204" pitchFamily="34" charset="0"/>
              </a:rPr>
              <a:t>qui ont fait le choix de se retrouver sous une même bannière.</a:t>
            </a:r>
          </a:p>
        </p:txBody>
      </p:sp>
      <p:sp>
        <p:nvSpPr>
          <p:cNvPr id="6" name="Titre 5"/>
          <p:cNvSpPr>
            <a:spLocks noGrp="1"/>
          </p:cNvSpPr>
          <p:nvPr>
            <p:ph type="title"/>
          </p:nvPr>
        </p:nvSpPr>
        <p:spPr>
          <a:xfrm>
            <a:off x="510516" y="561284"/>
            <a:ext cx="7886700" cy="995915"/>
          </a:xfrm>
        </p:spPr>
        <p:txBody>
          <a:bodyPr numCol="1"/>
          <a:lstStyle/>
          <a:p>
            <a:r>
              <a:rPr lang="fr-FR" altLang="fr-FR" u="sng" dirty="0">
                <a:latin typeface="Century Gothic" panose="020B0502020202020204" pitchFamily="34" charset="0"/>
              </a:rPr>
              <a:t>CER RÉSEAU</a:t>
            </a:r>
          </a:p>
        </p:txBody>
      </p:sp>
      <p:pic>
        <p:nvPicPr>
          <p:cNvPr id="7" name="Image 6"/>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08050" y="5659244"/>
            <a:ext cx="695925" cy="706971"/>
          </a:xfrm>
          <a:prstGeom prst="rect">
            <a:avLst/>
          </a:prstGeom>
        </p:spPr>
      </p:pic>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9039" y="5778159"/>
            <a:ext cx="977529" cy="577811"/>
          </a:xfrm>
          <a:prstGeom prst="rect">
            <a:avLst/>
          </a:prstGeom>
        </p:spPr>
      </p:pic>
    </p:spTree>
    <p:extLst>
      <p:ext uri="{BB962C8B-B14F-4D97-AF65-F5344CB8AC3E}">
        <p14:creationId xmlns:p14="http://schemas.microsoft.com/office/powerpoint/2010/main" val="2812494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Espace réservé du conten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325" y="1571625"/>
            <a:ext cx="4271373" cy="4604357"/>
          </a:xfrm>
        </p:spPr>
      </p:pic>
      <p:pic>
        <p:nvPicPr>
          <p:cNvPr id="5" name="Image 4"/>
          <p:cNvPicPr>
            <a:picLocks noChangeAspect="1"/>
          </p:cNvPicPr>
          <p:nvPr/>
        </p:nvPicPr>
        <p:blipFill rotWithShape="1">
          <a:blip r:embed="rId3">
            <a:extLst>
              <a:ext uri="{28A0092B-C50C-407E-A947-70E740481C1C}">
                <a14:useLocalDpi xmlns:a14="http://schemas.microsoft.com/office/drawing/2010/main" val="0"/>
              </a:ext>
            </a:extLst>
          </a:blip>
          <a:srcRect l="8299" r="3592"/>
          <a:stretch/>
        </p:blipFill>
        <p:spPr>
          <a:xfrm>
            <a:off x="4471307" y="1571625"/>
            <a:ext cx="4305300" cy="4246245"/>
          </a:xfrm>
          <a:prstGeom prst="rect">
            <a:avLst/>
          </a:prstGeom>
        </p:spPr>
      </p:pic>
      <p:sp>
        <p:nvSpPr>
          <p:cNvPr id="7" name="Titre 5">
            <a:extLst>
              <a:ext uri="{FF2B5EF4-FFF2-40B4-BE49-F238E27FC236}">
                <a16:creationId xmlns:a16="http://schemas.microsoft.com/office/drawing/2014/main" id="{5D80902E-74F1-48C5-B57E-3415F897A21B}"/>
              </a:ext>
            </a:extLst>
          </p:cNvPr>
          <p:cNvSpPr txBox="1">
            <a:spLocks/>
          </p:cNvSpPr>
          <p:nvPr/>
        </p:nvSpPr>
        <p:spPr>
          <a:xfrm>
            <a:off x="510516" y="561284"/>
            <a:ext cx="7886700" cy="995915"/>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4000" kern="1200" cap="all" baseline="0">
                <a:solidFill>
                  <a:srgbClr val="D0363B"/>
                </a:solidFill>
                <a:latin typeface="+mj-lt"/>
                <a:ea typeface="+mj-ea"/>
                <a:cs typeface="+mj-cs"/>
              </a:defRPr>
            </a:lvl1pPr>
          </a:lstStyle>
          <a:p>
            <a:r>
              <a:rPr lang="fr-FR" altLang="fr-FR" u="sng">
                <a:latin typeface="Century Gothic" panose="020B0502020202020204" pitchFamily="34" charset="0"/>
              </a:rPr>
              <a:t>CER RÉSEAU</a:t>
            </a:r>
            <a:endParaRPr lang="fr-FR" altLang="fr-FR" u="sng" dirty="0">
              <a:latin typeface="Century Gothic" panose="020B0502020202020204" pitchFamily="34" charset="0"/>
            </a:endParaRPr>
          </a:p>
        </p:txBody>
      </p:sp>
    </p:spTree>
    <p:extLst>
      <p:ext uri="{BB962C8B-B14F-4D97-AF65-F5344CB8AC3E}">
        <p14:creationId xmlns:p14="http://schemas.microsoft.com/office/powerpoint/2010/main" val="38696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DFECFC7B-8263-4275-85A8-A6F659AE6070}"/>
              </a:ext>
            </a:extLst>
          </p:cNvPr>
          <p:cNvSpPr txBox="1">
            <a:spLocks/>
          </p:cNvSpPr>
          <p:nvPr/>
        </p:nvSpPr>
        <p:spPr>
          <a:xfrm>
            <a:off x="401768" y="401738"/>
            <a:ext cx="8610600" cy="1162303"/>
          </a:xfrm>
          <a:prstGeom prst="rect">
            <a:avLst/>
          </a:prstGeom>
        </p:spPr>
        <p:txBody>
          <a:bodyPr vert="horz" lIns="91440" tIns="45720" rIns="91440" bIns="45720" numCol="1" rtlCol="0" anchor="ctr">
            <a:normAutofit/>
          </a:bodyPr>
          <a:lstStyle>
            <a:lvl1pPr algn="ctr" defTabSz="914400" rtl="0" eaLnBrk="1" latinLnBrk="0" hangingPunct="1">
              <a:lnSpc>
                <a:spcPct val="90000"/>
              </a:lnSpc>
              <a:spcBef>
                <a:spcPct val="0"/>
              </a:spcBef>
              <a:buNone/>
              <a:defRPr sz="4000" kern="1200" cap="all" baseline="0">
                <a:solidFill>
                  <a:srgbClr val="D0363B"/>
                </a:solidFill>
                <a:latin typeface="+mj-lt"/>
                <a:ea typeface="+mj-ea"/>
                <a:cs typeface="+mj-cs"/>
              </a:defRPr>
            </a:lvl1pPr>
          </a:lstStyle>
          <a:p>
            <a:pPr marL="0" marR="0" lvl="0" indent="0" algn="ctr" defTabSz="914400" rtl="0" eaLnBrk="1" latinLnBrk="0" hangingPunct="1">
              <a:lnSpc>
                <a:spcPct val="90000"/>
              </a:lnSpc>
              <a:spcBef>
                <a:spcPct val="0"/>
              </a:spcBef>
              <a:spcAft>
                <a:spcPts val="0"/>
              </a:spcAft>
              <a:buClrTx/>
              <a:buSzTx/>
              <a:buFontTx/>
              <a:buNone/>
              <a:tabLst/>
              <a:defRPr/>
            </a:pPr>
            <a:r>
              <a:rPr kumimoji="0" lang="fr-FR" altLang="fr-FR" sz="3200" b="0" i="0" u="sng" strike="noStrike" kern="1200" cap="all" spc="0" normalizeH="0" baseline="0" noProof="0" dirty="0">
                <a:ln>
                  <a:noFill/>
                </a:ln>
                <a:solidFill>
                  <a:srgbClr val="D0363B"/>
                </a:solidFill>
                <a:effectLst/>
                <a:uLnTx/>
                <a:uFillTx/>
                <a:latin typeface="Century Gothic" panose="020B0502020202020204" pitchFamily="34" charset="0"/>
              </a:rPr>
              <a:t>L’ÉQUIPE du CER </a:t>
            </a:r>
            <a:r>
              <a:rPr lang="fr-FR" altLang="fr-FR" sz="3200" u="sng" dirty="0" smtClean="0">
                <a:latin typeface="Century Gothic" panose="020B0502020202020204" pitchFamily="34" charset="0"/>
              </a:rPr>
              <a:t>EGLISE DE COLOMBES</a:t>
            </a:r>
            <a:endParaRPr kumimoji="0" lang="fr-FR" altLang="fr-FR" sz="3200" b="0" i="0" u="sng" strike="noStrike" kern="1200" cap="all" spc="0" normalizeH="0" baseline="0" noProof="0" dirty="0">
              <a:ln>
                <a:noFill/>
              </a:ln>
              <a:solidFill>
                <a:srgbClr val="D0363B"/>
              </a:solidFill>
              <a:effectLst/>
              <a:uLnTx/>
              <a:uFillTx/>
              <a:latin typeface="Century Gothic" panose="020B0502020202020204" pitchFamily="34" charset="0"/>
            </a:endParaRPr>
          </a:p>
        </p:txBody>
      </p:sp>
      <p:sp>
        <p:nvSpPr>
          <p:cNvPr id="7" name="ZoneTexte 6">
            <a:extLst>
              <a:ext uri="{FF2B5EF4-FFF2-40B4-BE49-F238E27FC236}">
                <a16:creationId xmlns:a16="http://schemas.microsoft.com/office/drawing/2014/main" id="{2F068287-13BF-440F-A119-CE2A081FB221}"/>
              </a:ext>
            </a:extLst>
          </p:cNvPr>
          <p:cNvSpPr txBox="1"/>
          <p:nvPr/>
        </p:nvSpPr>
        <p:spPr>
          <a:xfrm>
            <a:off x="354435" y="1291127"/>
            <a:ext cx="4676260" cy="307777"/>
          </a:xfrm>
          <a:prstGeom prst="rect">
            <a:avLst/>
          </a:prstGeom>
          <a:noFill/>
        </p:spPr>
        <p:txBody>
          <a:bodyPr wrap="square" numCol="1" rtlCol="0">
            <a:spAutoFit/>
          </a:bodyPr>
          <a:lstStyle/>
          <a:p>
            <a:pPr marL="0" marR="0" lvl="0" indent="0" defTabSz="457200" rtl="0" eaLnBrk="1" latinLnBrk="0" hangingPunct="1">
              <a:lnSpc>
                <a:spcPct val="100000"/>
              </a:lnSpc>
              <a:spcBef>
                <a:spcPts val="0"/>
              </a:spcBef>
              <a:spcAft>
                <a:spcPts val="0"/>
              </a:spcAft>
              <a:buClrTx/>
              <a:buSzTx/>
              <a:buFontTx/>
              <a:buNone/>
              <a:tabLst/>
              <a:defRPr/>
            </a:pPr>
            <a:r>
              <a:rPr kumimoji="0" lang="fr-FR" altLang="fr-FR" sz="1400" b="0" i="0" u="sng" strike="noStrike" kern="1200" cap="none" spc="0" normalizeH="0" baseline="0" noProof="0" dirty="0" smtClean="0">
                <a:ln>
                  <a:noFill/>
                </a:ln>
                <a:solidFill>
                  <a:srgbClr val="D0363B"/>
                </a:solidFill>
                <a:effectLst/>
                <a:uLnTx/>
                <a:uFillTx/>
                <a:latin typeface="Century Gothic" panose="020B0502020202020204" pitchFamily="34" charset="0"/>
              </a:rPr>
              <a:t>CHARGÉE </a:t>
            </a:r>
            <a:r>
              <a:rPr kumimoji="0" lang="fr-FR" altLang="fr-FR" sz="1400" b="0" i="0" u="sng" strike="noStrike" kern="1200" cap="none" spc="0" normalizeH="0" baseline="0" noProof="0" dirty="0">
                <a:ln>
                  <a:noFill/>
                </a:ln>
                <a:solidFill>
                  <a:srgbClr val="D0363B"/>
                </a:solidFill>
                <a:effectLst/>
                <a:uLnTx/>
                <a:uFillTx/>
                <a:latin typeface="Century Gothic" panose="020B0502020202020204" pitchFamily="34" charset="0"/>
              </a:rPr>
              <a:t>DES RELATIONS AVEC LES ÉLÈVES</a:t>
            </a:r>
            <a:endParaRPr kumimoji="0" lang="fr-FR" altLang="fr-FR" sz="1400" b="0" i="0" u="none" strike="noStrike" kern="1200" cap="none" spc="0" normalizeH="0" baseline="0" noProof="0" dirty="0">
              <a:ln>
                <a:noFill/>
              </a:ln>
              <a:solidFill>
                <a:srgbClr val="D0363B"/>
              </a:solidFill>
              <a:effectLst/>
              <a:uLnTx/>
              <a:uFillTx/>
              <a:latin typeface="Century Gothic" panose="020B0502020202020204" pitchFamily="34" charset="0"/>
            </a:endParaRPr>
          </a:p>
        </p:txBody>
      </p:sp>
      <p:sp>
        <p:nvSpPr>
          <p:cNvPr id="6" name="Rectangle : coins arrondis 5">
            <a:extLst>
              <a:ext uri="{FF2B5EF4-FFF2-40B4-BE49-F238E27FC236}">
                <a16:creationId xmlns:a16="http://schemas.microsoft.com/office/drawing/2014/main" id="{2629F819-F1E7-4BE1-AC3B-B760A5A69BD5}"/>
              </a:ext>
            </a:extLst>
          </p:cNvPr>
          <p:cNvSpPr/>
          <p:nvPr/>
        </p:nvSpPr>
        <p:spPr>
          <a:xfrm>
            <a:off x="4698009" y="3668081"/>
            <a:ext cx="1667730" cy="682727"/>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ndParaRPr>
          </a:p>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err="1" smtClean="0">
                <a:ln>
                  <a:noFill/>
                </a:ln>
                <a:solidFill>
                  <a:prstClr val="black"/>
                </a:solidFill>
                <a:effectLst/>
                <a:uLnTx/>
                <a:uFillTx/>
                <a:latin typeface="Century Gothic" panose="020B0502020202020204" pitchFamily="34" charset="0"/>
              </a:rPr>
              <a:t>Ghizlane</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 GUEBLI</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Formations dispensées</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Autorisation N</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 </a:t>
            </a:r>
          </a:p>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A 17 095 0008 0</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 </a:t>
            </a:r>
          </a:p>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27" name="Rectangle : coins arrondis 26">
            <a:extLst>
              <a:ext uri="{FF2B5EF4-FFF2-40B4-BE49-F238E27FC236}">
                <a16:creationId xmlns:a16="http://schemas.microsoft.com/office/drawing/2014/main" id="{94824F2B-C0F3-482C-A4FC-676630DFB380}"/>
              </a:ext>
            </a:extLst>
          </p:cNvPr>
          <p:cNvSpPr/>
          <p:nvPr/>
        </p:nvSpPr>
        <p:spPr>
          <a:xfrm>
            <a:off x="566279" y="1655867"/>
            <a:ext cx="2720574" cy="642194"/>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Audrey ISKENDERIAN</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28" name="Rectangle 27">
            <a:extLst>
              <a:ext uri="{FF2B5EF4-FFF2-40B4-BE49-F238E27FC236}">
                <a16:creationId xmlns:a16="http://schemas.microsoft.com/office/drawing/2014/main" id="{69B04605-F50B-440B-AFDE-760586AFD37E}"/>
              </a:ext>
            </a:extLst>
          </p:cNvPr>
          <p:cNvSpPr/>
          <p:nvPr/>
        </p:nvSpPr>
        <p:spPr>
          <a:xfrm>
            <a:off x="3091979" y="1668819"/>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29" name="Image 28">
            <a:extLst>
              <a:ext uri="{FF2B5EF4-FFF2-40B4-BE49-F238E27FC236}">
                <a16:creationId xmlns:a16="http://schemas.microsoft.com/office/drawing/2014/main" id="{71780710-533A-4F19-BCDE-0E6011A900ED}"/>
              </a:ext>
            </a:extLst>
          </p:cNvPr>
          <p:cNvPicPr>
            <a:picLocks noChangeAspect="1"/>
          </p:cNvPicPr>
          <p:nvPr/>
        </p:nvPicPr>
        <p:blipFill rotWithShape="1">
          <a:blip r:embed="rId2">
            <a:extLst>
              <a:ext uri="{28A0092B-C50C-407E-A947-70E740481C1C}">
                <a14:useLocalDpi xmlns:a14="http://schemas.microsoft.com/office/drawing/2010/main" val="0"/>
              </a:ext>
            </a:extLst>
          </a:blip>
          <a:srcRect b="21677"/>
          <a:stretch/>
        </p:blipFill>
        <p:spPr>
          <a:xfrm>
            <a:off x="3046961" y="1680568"/>
            <a:ext cx="646998" cy="695541"/>
          </a:xfrm>
          <a:prstGeom prst="rect">
            <a:avLst/>
          </a:prstGeom>
        </p:spPr>
      </p:pic>
      <p:sp>
        <p:nvSpPr>
          <p:cNvPr id="37" name="Rectangle : coins arrondis 36">
            <a:extLst>
              <a:ext uri="{FF2B5EF4-FFF2-40B4-BE49-F238E27FC236}">
                <a16:creationId xmlns:a16="http://schemas.microsoft.com/office/drawing/2014/main" id="{6A5797A3-75DD-4954-A57A-CAD0657296A7}"/>
              </a:ext>
            </a:extLst>
          </p:cNvPr>
          <p:cNvSpPr/>
          <p:nvPr/>
        </p:nvSpPr>
        <p:spPr>
          <a:xfrm rot="176932">
            <a:off x="7234256" y="1441256"/>
            <a:ext cx="1516945" cy="792772"/>
          </a:xfrm>
          <a:prstGeom prst="round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38" name="Triangle isocèle 37">
            <a:extLst>
              <a:ext uri="{FF2B5EF4-FFF2-40B4-BE49-F238E27FC236}">
                <a16:creationId xmlns:a16="http://schemas.microsoft.com/office/drawing/2014/main" id="{503C6553-1B32-444B-9C6C-A11CF10BB974}"/>
              </a:ext>
            </a:extLst>
          </p:cNvPr>
          <p:cNvSpPr/>
          <p:nvPr/>
        </p:nvSpPr>
        <p:spPr>
          <a:xfrm rot="11417491">
            <a:off x="7293659" y="2142524"/>
            <a:ext cx="487949" cy="343985"/>
          </a:xfrm>
          <a:prstGeom prst="triangle">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39" name="ZoneTexte 38">
            <a:extLst>
              <a:ext uri="{FF2B5EF4-FFF2-40B4-BE49-F238E27FC236}">
                <a16:creationId xmlns:a16="http://schemas.microsoft.com/office/drawing/2014/main" id="{80213929-9A65-479B-A7F8-28E1CE5AAC1C}"/>
              </a:ext>
            </a:extLst>
          </p:cNvPr>
          <p:cNvSpPr txBox="1"/>
          <p:nvPr/>
        </p:nvSpPr>
        <p:spPr>
          <a:xfrm rot="186132">
            <a:off x="7613271" y="1511194"/>
            <a:ext cx="1120134" cy="677108"/>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600" b="1" i="0" u="none" strike="noStrike" kern="1200" cap="none" spc="0" normalizeH="0" baseline="0" noProof="0" dirty="0">
                <a:ln>
                  <a:noFill/>
                </a:ln>
                <a:solidFill>
                  <a:prstClr val="white"/>
                </a:solidFill>
                <a:effectLst/>
                <a:uLnTx/>
                <a:uFillTx/>
                <a:latin typeface="Century Gothic" panose="020B0502020202020204" pitchFamily="34" charset="0"/>
              </a:rPr>
              <a:t>ENJOY</a:t>
            </a:r>
            <a:br>
              <a:rPr kumimoji="0" lang="fr-FR" altLang="fr-FR" sz="1600" b="1" i="0" u="none" strike="noStrike" kern="1200" cap="none" spc="0" normalizeH="0" baseline="0" noProof="0" dirty="0">
                <a:ln>
                  <a:noFill/>
                </a:ln>
                <a:solidFill>
                  <a:prstClr val="white"/>
                </a:solidFill>
                <a:effectLst/>
                <a:uLnTx/>
                <a:uFillTx/>
                <a:latin typeface="Century Gothic" panose="020B0502020202020204" pitchFamily="34" charset="0"/>
              </a:rPr>
            </a:br>
            <a:r>
              <a:rPr kumimoji="0" lang="fr-FR" altLang="fr-FR" sz="1600" b="1" i="0" u="none" strike="noStrike" kern="1200" cap="none" spc="0" normalizeH="0" baseline="0" noProof="0" dirty="0">
                <a:ln>
                  <a:noFill/>
                </a:ln>
                <a:solidFill>
                  <a:prstClr val="white"/>
                </a:solidFill>
                <a:effectLst/>
                <a:uLnTx/>
                <a:uFillTx/>
                <a:latin typeface="Century Gothic" panose="020B0502020202020204" pitchFamily="34" charset="0"/>
              </a:rPr>
              <a:t>DRIVING</a:t>
            </a:r>
            <a:r>
              <a:rPr kumimoji="0" lang="fr-FR" altLang="fr-FR" sz="1800" b="0" i="0" u="none" strike="noStrike" kern="1200" cap="none" spc="0" normalizeH="0" baseline="0" noProof="0" dirty="0">
                <a:ln>
                  <a:noFill/>
                </a:ln>
                <a:solidFill>
                  <a:prstClr val="white"/>
                </a:solidFill>
                <a:effectLst/>
                <a:uLnTx/>
                <a:uFillTx/>
                <a:latin typeface="Century Gothic" panose="020B0502020202020204" pitchFamily="34" charset="0"/>
              </a:rPr>
              <a:t/>
            </a:r>
            <a:br>
              <a:rPr kumimoji="0" lang="fr-FR" altLang="fr-FR" sz="1800" b="0" i="0" u="none" strike="noStrike" kern="1200" cap="none" spc="0" normalizeH="0" baseline="0" noProof="0" dirty="0">
                <a:ln>
                  <a:noFill/>
                </a:ln>
                <a:solidFill>
                  <a:prstClr val="white"/>
                </a:solidFill>
                <a:effectLst/>
                <a:uLnTx/>
                <a:uFillTx/>
                <a:latin typeface="Century Gothic" panose="020B0502020202020204" pitchFamily="34" charset="0"/>
              </a:rPr>
            </a:br>
            <a:r>
              <a:rPr kumimoji="0" lang="fr-FR" altLang="fr-FR" sz="600" b="0" i="0" u="none" strike="noStrike" kern="1200" cap="none" spc="0" normalizeH="0" baseline="0" noProof="0" dirty="0">
                <a:ln>
                  <a:noFill/>
                </a:ln>
                <a:solidFill>
                  <a:prstClr val="white"/>
                </a:solidFill>
                <a:effectLst/>
                <a:uLnTx/>
                <a:uFillTx/>
                <a:latin typeface="Century Gothic" panose="020B0502020202020204" pitchFamily="34" charset="0"/>
              </a:rPr>
              <a:t>*LE PLAISIR DE CONDUIRE</a:t>
            </a:r>
          </a:p>
        </p:txBody>
      </p:sp>
      <p:sp>
        <p:nvSpPr>
          <p:cNvPr id="40" name="ZoneTexte 39">
            <a:extLst>
              <a:ext uri="{FF2B5EF4-FFF2-40B4-BE49-F238E27FC236}">
                <a16:creationId xmlns:a16="http://schemas.microsoft.com/office/drawing/2014/main" id="{A36AD38C-EFDB-4DC4-8A15-4FE2B1624C8C}"/>
              </a:ext>
            </a:extLst>
          </p:cNvPr>
          <p:cNvSpPr txBox="1"/>
          <p:nvPr/>
        </p:nvSpPr>
        <p:spPr>
          <a:xfrm>
            <a:off x="7353866" y="1480422"/>
            <a:ext cx="480147" cy="584775"/>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3200" b="1" i="0" u="none" strike="noStrike" kern="1200" cap="none" spc="0" normalizeH="0" baseline="0" noProof="0" dirty="0">
                <a:ln>
                  <a:noFill/>
                </a:ln>
                <a:solidFill>
                  <a:prstClr val="white"/>
                </a:solidFill>
                <a:effectLst/>
                <a:uLnTx/>
                <a:uFillTx/>
                <a:latin typeface="Century Gothic" panose="020B0502020202020204" pitchFamily="34" charset="0"/>
              </a:rPr>
              <a:t>#</a:t>
            </a:r>
            <a:endParaRPr kumimoji="0" lang="fr-FR" altLang="fr-FR" sz="3200" b="0" i="0" u="none" strike="noStrike" kern="1200" cap="none" spc="0" normalizeH="0" baseline="0" noProof="0" dirty="0">
              <a:ln>
                <a:noFill/>
              </a:ln>
              <a:solidFill>
                <a:prstClr val="white"/>
              </a:solidFill>
              <a:effectLst/>
              <a:uLnTx/>
              <a:uFillTx/>
              <a:latin typeface="Century Gothic" panose="020B0502020202020204" pitchFamily="34" charset="0"/>
            </a:endParaRPr>
          </a:p>
        </p:txBody>
      </p:sp>
      <p:sp>
        <p:nvSpPr>
          <p:cNvPr id="21" name="ZoneTexte 20">
            <a:extLst>
              <a:ext uri="{FF2B5EF4-FFF2-40B4-BE49-F238E27FC236}">
                <a16:creationId xmlns:a16="http://schemas.microsoft.com/office/drawing/2014/main" id="{FC90ED47-F1CB-49E5-9667-6C2C6DD5D382}"/>
              </a:ext>
            </a:extLst>
          </p:cNvPr>
          <p:cNvSpPr txBox="1"/>
          <p:nvPr/>
        </p:nvSpPr>
        <p:spPr>
          <a:xfrm>
            <a:off x="5595620" y="6512024"/>
            <a:ext cx="3416748" cy="230832"/>
          </a:xfrm>
          <a:prstGeom prst="rect">
            <a:avLst/>
          </a:prstGeom>
          <a:noFill/>
        </p:spPr>
        <p:txBody>
          <a:bodyPr wrap="square" numCol="1" rtlCol="0">
            <a:spAutoFit/>
          </a:bodyPr>
          <a:lstStyle/>
          <a:p>
            <a:r>
              <a:rPr lang="fr-FR" altLang="fr-FR" sz="900" dirty="0">
                <a:latin typeface="Century Gothic" panose="020B0502020202020204" pitchFamily="34" charset="0"/>
              </a:rPr>
              <a:t>CRITÈRE 4.1; 4.2; 4.3; 4.4 4.5 DU LABEL DE L’ETAT</a:t>
            </a:r>
          </a:p>
        </p:txBody>
      </p:sp>
      <p:sp>
        <p:nvSpPr>
          <p:cNvPr id="23" name="ZoneTexte 22">
            <a:extLst>
              <a:ext uri="{FF2B5EF4-FFF2-40B4-BE49-F238E27FC236}">
                <a16:creationId xmlns:a16="http://schemas.microsoft.com/office/drawing/2014/main" id="{B93D68CD-A909-4AEF-B223-666962909162}"/>
              </a:ext>
            </a:extLst>
          </p:cNvPr>
          <p:cNvSpPr txBox="1"/>
          <p:nvPr/>
        </p:nvSpPr>
        <p:spPr>
          <a:xfrm>
            <a:off x="503218" y="2281055"/>
            <a:ext cx="3955560" cy="307777"/>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400" b="0" i="0" u="sng" strike="noStrike" kern="1200" cap="none" spc="0" normalizeH="0" baseline="0" noProof="0" dirty="0">
                <a:ln>
                  <a:noFill/>
                </a:ln>
                <a:solidFill>
                  <a:srgbClr val="D0363B"/>
                </a:solidFill>
                <a:effectLst/>
                <a:uLnTx/>
                <a:uFillTx/>
                <a:latin typeface="Century Gothic" panose="020B0502020202020204" pitchFamily="34" charset="0"/>
              </a:rPr>
              <a:t>RESPONSABLE PÉDAGOGIQUE</a:t>
            </a:r>
            <a:endParaRPr kumimoji="0" lang="fr-FR" altLang="fr-FR" sz="1400" b="0" i="0" u="none" strike="noStrike" kern="1200" cap="none" spc="0" normalizeH="0" baseline="0" noProof="0" dirty="0">
              <a:ln>
                <a:noFill/>
              </a:ln>
              <a:solidFill>
                <a:srgbClr val="D0363B"/>
              </a:solidFill>
              <a:effectLst/>
              <a:uLnTx/>
              <a:uFillTx/>
              <a:latin typeface="Century Gothic" panose="020B0502020202020204" pitchFamily="34" charset="0"/>
            </a:endParaRPr>
          </a:p>
        </p:txBody>
      </p:sp>
      <p:sp>
        <p:nvSpPr>
          <p:cNvPr id="24" name="Rectangle : coins arrondis 23">
            <a:extLst>
              <a:ext uri="{FF2B5EF4-FFF2-40B4-BE49-F238E27FC236}">
                <a16:creationId xmlns:a16="http://schemas.microsoft.com/office/drawing/2014/main" id="{39FF2BC5-EB22-40DF-96F3-89A63427436B}"/>
              </a:ext>
            </a:extLst>
          </p:cNvPr>
          <p:cNvSpPr/>
          <p:nvPr/>
        </p:nvSpPr>
        <p:spPr>
          <a:xfrm>
            <a:off x="572125" y="2551139"/>
            <a:ext cx="2655935" cy="667974"/>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Mathieu DIAS</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0" name="Rectangle 29">
            <a:extLst>
              <a:ext uri="{FF2B5EF4-FFF2-40B4-BE49-F238E27FC236}">
                <a16:creationId xmlns:a16="http://schemas.microsoft.com/office/drawing/2014/main" id="{290FD4EA-63DA-4C4B-94B8-D9DD6BBDA268}"/>
              </a:ext>
            </a:extLst>
          </p:cNvPr>
          <p:cNvSpPr/>
          <p:nvPr/>
        </p:nvSpPr>
        <p:spPr>
          <a:xfrm>
            <a:off x="4279522" y="3688524"/>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32" name="ZoneTexte 31">
            <a:extLst>
              <a:ext uri="{FF2B5EF4-FFF2-40B4-BE49-F238E27FC236}">
                <a16:creationId xmlns:a16="http://schemas.microsoft.com/office/drawing/2014/main" id="{111F1B2E-3278-491C-B818-07175B3B4706}"/>
              </a:ext>
            </a:extLst>
          </p:cNvPr>
          <p:cNvSpPr txBox="1"/>
          <p:nvPr/>
        </p:nvSpPr>
        <p:spPr>
          <a:xfrm>
            <a:off x="4280196" y="1815520"/>
            <a:ext cx="2997410" cy="338554"/>
          </a:xfrm>
          <a:prstGeom prst="rect">
            <a:avLst/>
          </a:prstGeom>
          <a:noFill/>
        </p:spPr>
        <p:txBody>
          <a:bodyPr wrap="square" numCol="1" rtlCol="0">
            <a:sp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600" b="0" i="0" u="sng" strike="noStrike" kern="1200" cap="none" spc="0" normalizeH="0" baseline="0" noProof="0" dirty="0">
                <a:ln>
                  <a:noFill/>
                </a:ln>
                <a:solidFill>
                  <a:srgbClr val="D0363B"/>
                </a:solidFill>
                <a:effectLst/>
                <a:uLnTx/>
                <a:uFillTx/>
                <a:latin typeface="Century Gothic" panose="020B0502020202020204" pitchFamily="34" charset="0"/>
              </a:rPr>
              <a:t>NOS ENSEIGNANTS</a:t>
            </a:r>
            <a:endParaRPr kumimoji="0" lang="fr-FR" altLang="fr-FR" sz="1600" b="0" i="0" u="none" strike="noStrike" kern="1200" cap="none" spc="0" normalizeH="0" baseline="0" noProof="0" dirty="0">
              <a:ln>
                <a:noFill/>
              </a:ln>
              <a:solidFill>
                <a:srgbClr val="D0363B"/>
              </a:solidFill>
              <a:effectLst/>
              <a:uLnTx/>
              <a:uFillTx/>
              <a:latin typeface="Century Gothic" panose="020B0502020202020204" pitchFamily="34" charset="0"/>
            </a:endParaRPr>
          </a:p>
        </p:txBody>
      </p:sp>
      <p:sp>
        <p:nvSpPr>
          <p:cNvPr id="34" name="Rectangle : coins arrondis 33">
            <a:extLst>
              <a:ext uri="{FF2B5EF4-FFF2-40B4-BE49-F238E27FC236}">
                <a16:creationId xmlns:a16="http://schemas.microsoft.com/office/drawing/2014/main" id="{7B1B30C8-7D7A-490E-9B84-A256AD5D7D9B}"/>
              </a:ext>
            </a:extLst>
          </p:cNvPr>
          <p:cNvSpPr/>
          <p:nvPr/>
        </p:nvSpPr>
        <p:spPr>
          <a:xfrm>
            <a:off x="6606215" y="3668080"/>
            <a:ext cx="1667730" cy="682727"/>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ndParaRPr>
          </a:p>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Vincent </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GONDOUIN</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Formations dispensées</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Autorisation N</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a:t>
            </a:r>
          </a:p>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smtClean="0">
                <a:ln>
                  <a:noFill/>
                </a:ln>
                <a:solidFill>
                  <a:prstClr val="black"/>
                </a:solidFill>
                <a:effectLst/>
                <a:uLnTx/>
                <a:uFillTx/>
                <a:latin typeface="Century Gothic" panose="020B0502020202020204" pitchFamily="34" charset="0"/>
              </a:rPr>
              <a:t> A18092 00460</a:t>
            </a:r>
            <a:endPar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ndParaRPr>
          </a:p>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5" name="Rectangle : coins arrondis 34">
            <a:extLst>
              <a:ext uri="{FF2B5EF4-FFF2-40B4-BE49-F238E27FC236}">
                <a16:creationId xmlns:a16="http://schemas.microsoft.com/office/drawing/2014/main" id="{21DBC251-64D5-4A25-A41F-CCB11F3B38D0}"/>
              </a:ext>
            </a:extLst>
          </p:cNvPr>
          <p:cNvSpPr/>
          <p:nvPr/>
        </p:nvSpPr>
        <p:spPr>
          <a:xfrm>
            <a:off x="4705477" y="4625010"/>
            <a:ext cx="1667730" cy="682727"/>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err="1" smtClean="0">
                <a:solidFill>
                  <a:prstClr val="black"/>
                </a:solidFill>
                <a:latin typeface="Century Gothic" panose="020B0502020202020204" pitchFamily="34" charset="0"/>
              </a:rPr>
              <a:t>Radouane</a:t>
            </a:r>
            <a:r>
              <a:rPr lang="fr-FR" altLang="fr-FR" sz="800" dirty="0" smtClean="0">
                <a:solidFill>
                  <a:prstClr val="black"/>
                </a:solidFill>
                <a:latin typeface="Century Gothic" panose="020B0502020202020204" pitchFamily="34" charset="0"/>
              </a:rPr>
              <a:t> RAMDANI</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Formations dispensées</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Autorisation N°: </a:t>
            </a:r>
            <a:endPar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ndParaRPr>
          </a:p>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A 14 092 0008 0</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36" name="Rectangle : coins arrondis 35">
            <a:extLst>
              <a:ext uri="{FF2B5EF4-FFF2-40B4-BE49-F238E27FC236}">
                <a16:creationId xmlns:a16="http://schemas.microsoft.com/office/drawing/2014/main" id="{25B6B8D9-7D8B-46DA-BDF4-5B0FE6202403}"/>
              </a:ext>
            </a:extLst>
          </p:cNvPr>
          <p:cNvSpPr/>
          <p:nvPr/>
        </p:nvSpPr>
        <p:spPr>
          <a:xfrm>
            <a:off x="6621095" y="4633233"/>
            <a:ext cx="1667730" cy="682727"/>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lang="fr-FR" altLang="fr-FR" sz="800" smtClean="0">
              <a:solidFill>
                <a:prstClr val="black"/>
              </a:solidFill>
              <a:latin typeface="Century Gothic" panose="020B0502020202020204" pitchFamily="34" charset="0"/>
            </a:endParaRPr>
          </a:p>
          <a:p>
            <a:pPr marL="0" marR="0" lvl="0" indent="0" algn="ctr" defTabSz="457200" rtl="0" eaLnBrk="1" latinLnBrk="0" hangingPunct="1">
              <a:lnSpc>
                <a:spcPct val="100000"/>
              </a:lnSpc>
              <a:spcBef>
                <a:spcPts val="0"/>
              </a:spcBef>
              <a:spcAft>
                <a:spcPts val="0"/>
              </a:spcAft>
              <a:buClrTx/>
              <a:buSzTx/>
              <a:buFontTx/>
              <a:buNone/>
              <a:tabLst/>
              <a:defRPr/>
            </a:pPr>
            <a:r>
              <a:rPr lang="fr-FR" altLang="fr-FR" sz="800" smtClean="0">
                <a:solidFill>
                  <a:prstClr val="black"/>
                </a:solidFill>
                <a:latin typeface="Century Gothic" panose="020B0502020202020204" pitchFamily="34" charset="0"/>
              </a:rPr>
              <a:t>Emeline </a:t>
            </a:r>
            <a:r>
              <a:rPr lang="fr-FR" altLang="fr-FR" sz="800" dirty="0" smtClean="0">
                <a:solidFill>
                  <a:prstClr val="black"/>
                </a:solidFill>
                <a:latin typeface="Century Gothic" panose="020B0502020202020204" pitchFamily="34" charset="0"/>
              </a:rPr>
              <a:t>DOREAU</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Formations dispensées</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Autorisation N</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 </a:t>
            </a:r>
          </a:p>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A1504500210</a:t>
            </a:r>
          </a:p>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41" name="Rectangle : coins arrondis 40">
            <a:extLst>
              <a:ext uri="{FF2B5EF4-FFF2-40B4-BE49-F238E27FC236}">
                <a16:creationId xmlns:a16="http://schemas.microsoft.com/office/drawing/2014/main" id="{1246A20B-9F47-46CE-94A4-D82CADD3ACCE}"/>
              </a:ext>
            </a:extLst>
          </p:cNvPr>
          <p:cNvSpPr/>
          <p:nvPr/>
        </p:nvSpPr>
        <p:spPr>
          <a:xfrm>
            <a:off x="4759566" y="5592240"/>
            <a:ext cx="1667730" cy="682727"/>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Inès MEDJAHED</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Formations dispensées</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Autorisation N°: </a:t>
            </a:r>
            <a:endPar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ndParaRPr>
          </a:p>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A 18 095 0047 0</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43" name="Rectangle 42">
            <a:extLst>
              <a:ext uri="{FF2B5EF4-FFF2-40B4-BE49-F238E27FC236}">
                <a16:creationId xmlns:a16="http://schemas.microsoft.com/office/drawing/2014/main" id="{DA9047DC-A495-4B25-8D74-6A8A71A11361}"/>
              </a:ext>
            </a:extLst>
          </p:cNvPr>
          <p:cNvSpPr/>
          <p:nvPr/>
        </p:nvSpPr>
        <p:spPr>
          <a:xfrm>
            <a:off x="8146359" y="3674138"/>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44" name="Rectangle 43">
            <a:extLst>
              <a:ext uri="{FF2B5EF4-FFF2-40B4-BE49-F238E27FC236}">
                <a16:creationId xmlns:a16="http://schemas.microsoft.com/office/drawing/2014/main" id="{9A2D0A92-7516-4C9C-AD09-E81A4FEC0D39}"/>
              </a:ext>
            </a:extLst>
          </p:cNvPr>
          <p:cNvSpPr/>
          <p:nvPr/>
        </p:nvSpPr>
        <p:spPr>
          <a:xfrm>
            <a:off x="4367216" y="4681826"/>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42" name="Image 41">
            <a:extLst>
              <a:ext uri="{FF2B5EF4-FFF2-40B4-BE49-F238E27FC236}">
                <a16:creationId xmlns:a16="http://schemas.microsoft.com/office/drawing/2014/main" id="{F5C114FA-364D-47BB-819E-E421952E850F}"/>
              </a:ext>
            </a:extLst>
          </p:cNvPr>
          <p:cNvPicPr>
            <a:picLocks noChangeAspect="1"/>
          </p:cNvPicPr>
          <p:nvPr/>
        </p:nvPicPr>
        <p:blipFill rotWithShape="1">
          <a:blip r:embed="rId2">
            <a:extLst>
              <a:ext uri="{28A0092B-C50C-407E-A947-70E740481C1C}">
                <a14:useLocalDpi xmlns:a14="http://schemas.microsoft.com/office/drawing/2010/main" val="0"/>
              </a:ext>
            </a:extLst>
          </a:blip>
          <a:srcRect b="21677"/>
          <a:stretch/>
        </p:blipFill>
        <p:spPr>
          <a:xfrm>
            <a:off x="4179889" y="3669508"/>
            <a:ext cx="701271" cy="753886"/>
          </a:xfrm>
          <a:prstGeom prst="rect">
            <a:avLst/>
          </a:prstGeom>
        </p:spPr>
      </p:pic>
      <p:pic>
        <p:nvPicPr>
          <p:cNvPr id="45" name="Image 44">
            <a:extLst>
              <a:ext uri="{FF2B5EF4-FFF2-40B4-BE49-F238E27FC236}">
                <a16:creationId xmlns:a16="http://schemas.microsoft.com/office/drawing/2014/main" id="{458FDB2B-9CA3-42E4-870C-40AE8D7595D3}"/>
              </a:ext>
            </a:extLst>
          </p:cNvPr>
          <p:cNvPicPr>
            <a:picLocks noChangeAspect="1"/>
          </p:cNvPicPr>
          <p:nvPr/>
        </p:nvPicPr>
        <p:blipFill rotWithShape="1">
          <a:blip r:embed="rId3">
            <a:extLst>
              <a:ext uri="{28A0092B-C50C-407E-A947-70E740481C1C}">
                <a14:useLocalDpi xmlns:a14="http://schemas.microsoft.com/office/drawing/2010/main" val="0"/>
              </a:ext>
            </a:extLst>
          </a:blip>
          <a:srcRect b="19649"/>
          <a:stretch/>
        </p:blipFill>
        <p:spPr>
          <a:xfrm>
            <a:off x="8066856" y="3674276"/>
            <a:ext cx="701271" cy="763656"/>
          </a:xfrm>
          <a:prstGeom prst="rect">
            <a:avLst/>
          </a:prstGeom>
        </p:spPr>
      </p:pic>
      <p:sp>
        <p:nvSpPr>
          <p:cNvPr id="47" name="Rectangle 46">
            <a:extLst>
              <a:ext uri="{FF2B5EF4-FFF2-40B4-BE49-F238E27FC236}">
                <a16:creationId xmlns:a16="http://schemas.microsoft.com/office/drawing/2014/main" id="{56A80585-C5A0-429C-BECD-DF8FABA9BB00}"/>
              </a:ext>
            </a:extLst>
          </p:cNvPr>
          <p:cNvSpPr/>
          <p:nvPr/>
        </p:nvSpPr>
        <p:spPr>
          <a:xfrm>
            <a:off x="4371341" y="5629704"/>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49" name="Rectangle : coins arrondis 48">
            <a:extLst>
              <a:ext uri="{FF2B5EF4-FFF2-40B4-BE49-F238E27FC236}">
                <a16:creationId xmlns:a16="http://schemas.microsoft.com/office/drawing/2014/main" id="{395C230B-B460-4F15-9842-3A324636893A}"/>
              </a:ext>
            </a:extLst>
          </p:cNvPr>
          <p:cNvSpPr/>
          <p:nvPr/>
        </p:nvSpPr>
        <p:spPr>
          <a:xfrm>
            <a:off x="6657294" y="5572628"/>
            <a:ext cx="1667730" cy="682727"/>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Noureddine SEDDIKI</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Formations dispensées</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Autorisation N</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a:t>
            </a:r>
          </a:p>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A 18 092 00 400</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 </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48" name="Rectangle 47">
            <a:extLst>
              <a:ext uri="{FF2B5EF4-FFF2-40B4-BE49-F238E27FC236}">
                <a16:creationId xmlns:a16="http://schemas.microsoft.com/office/drawing/2014/main" id="{09594EA9-F988-489C-926E-E83A85D54CD1}"/>
              </a:ext>
            </a:extLst>
          </p:cNvPr>
          <p:cNvSpPr/>
          <p:nvPr/>
        </p:nvSpPr>
        <p:spPr>
          <a:xfrm>
            <a:off x="8138798" y="5609106"/>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33" name="Image 32">
            <a:extLst>
              <a:ext uri="{FF2B5EF4-FFF2-40B4-BE49-F238E27FC236}">
                <a16:creationId xmlns:a16="http://schemas.microsoft.com/office/drawing/2014/main" id="{B4F1340C-7FD9-4E20-9F75-189151E78875}"/>
              </a:ext>
            </a:extLst>
          </p:cNvPr>
          <p:cNvPicPr>
            <a:picLocks noChangeAspect="1"/>
          </p:cNvPicPr>
          <p:nvPr/>
        </p:nvPicPr>
        <p:blipFill rotWithShape="1">
          <a:blip r:embed="rId3">
            <a:extLst>
              <a:ext uri="{28A0092B-C50C-407E-A947-70E740481C1C}">
                <a14:useLocalDpi xmlns:a14="http://schemas.microsoft.com/office/drawing/2010/main" val="0"/>
              </a:ext>
            </a:extLst>
          </a:blip>
          <a:srcRect b="19649"/>
          <a:stretch/>
        </p:blipFill>
        <p:spPr>
          <a:xfrm>
            <a:off x="8061076" y="5601794"/>
            <a:ext cx="701271" cy="763656"/>
          </a:xfrm>
          <a:prstGeom prst="rect">
            <a:avLst/>
          </a:prstGeom>
        </p:spPr>
      </p:pic>
      <p:pic>
        <p:nvPicPr>
          <p:cNvPr id="46" name="Image 45">
            <a:extLst>
              <a:ext uri="{FF2B5EF4-FFF2-40B4-BE49-F238E27FC236}">
                <a16:creationId xmlns:a16="http://schemas.microsoft.com/office/drawing/2014/main" id="{CBDFE947-C243-44CE-ACFD-B1CF71034F2F}"/>
              </a:ext>
            </a:extLst>
          </p:cNvPr>
          <p:cNvPicPr>
            <a:picLocks noChangeAspect="1"/>
          </p:cNvPicPr>
          <p:nvPr/>
        </p:nvPicPr>
        <p:blipFill rotWithShape="1">
          <a:blip r:embed="rId2">
            <a:extLst>
              <a:ext uri="{28A0092B-C50C-407E-A947-70E740481C1C}">
                <a14:useLocalDpi xmlns:a14="http://schemas.microsoft.com/office/drawing/2010/main" val="0"/>
              </a:ext>
            </a:extLst>
          </a:blip>
          <a:srcRect b="21677"/>
          <a:stretch/>
        </p:blipFill>
        <p:spPr>
          <a:xfrm>
            <a:off x="4354841" y="5627491"/>
            <a:ext cx="701271" cy="753886"/>
          </a:xfrm>
          <a:prstGeom prst="rect">
            <a:avLst/>
          </a:prstGeom>
        </p:spPr>
      </p:pic>
      <p:pic>
        <p:nvPicPr>
          <p:cNvPr id="51" name="Image 50">
            <a:extLst>
              <a:ext uri="{FF2B5EF4-FFF2-40B4-BE49-F238E27FC236}">
                <a16:creationId xmlns:a16="http://schemas.microsoft.com/office/drawing/2014/main" id="{6C22DCF9-8D83-4D25-83A0-985525560B00}"/>
              </a:ext>
            </a:extLst>
          </p:cNvPr>
          <p:cNvPicPr>
            <a:picLocks noChangeAspect="1"/>
          </p:cNvPicPr>
          <p:nvPr/>
        </p:nvPicPr>
        <p:blipFill rotWithShape="1">
          <a:blip r:embed="rId3">
            <a:extLst>
              <a:ext uri="{28A0092B-C50C-407E-A947-70E740481C1C}">
                <a14:useLocalDpi xmlns:a14="http://schemas.microsoft.com/office/drawing/2010/main" val="0"/>
              </a:ext>
            </a:extLst>
          </a:blip>
          <a:srcRect b="19649"/>
          <a:stretch/>
        </p:blipFill>
        <p:spPr>
          <a:xfrm>
            <a:off x="4279522" y="4693278"/>
            <a:ext cx="701271" cy="763656"/>
          </a:xfrm>
          <a:prstGeom prst="rect">
            <a:avLst/>
          </a:prstGeom>
        </p:spPr>
      </p:pic>
      <p:sp>
        <p:nvSpPr>
          <p:cNvPr id="52" name="Rectangle 51">
            <a:extLst>
              <a:ext uri="{FF2B5EF4-FFF2-40B4-BE49-F238E27FC236}">
                <a16:creationId xmlns:a16="http://schemas.microsoft.com/office/drawing/2014/main" id="{25977EBD-EB84-48F2-8A5C-B8B3BE36A912}"/>
              </a:ext>
            </a:extLst>
          </p:cNvPr>
          <p:cNvSpPr/>
          <p:nvPr/>
        </p:nvSpPr>
        <p:spPr>
          <a:xfrm>
            <a:off x="8156061" y="4669711"/>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50" name="Image 49">
            <a:extLst>
              <a:ext uri="{FF2B5EF4-FFF2-40B4-BE49-F238E27FC236}">
                <a16:creationId xmlns:a16="http://schemas.microsoft.com/office/drawing/2014/main" id="{1CEE32A3-6E38-407D-B3BF-9E8C4AA92621}"/>
              </a:ext>
            </a:extLst>
          </p:cNvPr>
          <p:cNvPicPr>
            <a:picLocks noChangeAspect="1"/>
          </p:cNvPicPr>
          <p:nvPr/>
        </p:nvPicPr>
        <p:blipFill rotWithShape="1">
          <a:blip r:embed="rId2">
            <a:extLst>
              <a:ext uri="{28A0092B-C50C-407E-A947-70E740481C1C}">
                <a14:useLocalDpi xmlns:a14="http://schemas.microsoft.com/office/drawing/2010/main" val="0"/>
              </a:ext>
            </a:extLst>
          </a:blip>
          <a:srcRect b="21677"/>
          <a:stretch/>
        </p:blipFill>
        <p:spPr>
          <a:xfrm>
            <a:off x="8076558" y="4690179"/>
            <a:ext cx="701271" cy="753886"/>
          </a:xfrm>
          <a:prstGeom prst="rect">
            <a:avLst/>
          </a:prstGeom>
        </p:spPr>
      </p:pic>
      <p:sp>
        <p:nvSpPr>
          <p:cNvPr id="53" name="Rectangle 52">
            <a:extLst>
              <a:ext uri="{FF2B5EF4-FFF2-40B4-BE49-F238E27FC236}">
                <a16:creationId xmlns:a16="http://schemas.microsoft.com/office/drawing/2014/main" id="{BC31B619-DA26-40F1-8657-10CEFCED928F}"/>
              </a:ext>
            </a:extLst>
          </p:cNvPr>
          <p:cNvSpPr/>
          <p:nvPr/>
        </p:nvSpPr>
        <p:spPr>
          <a:xfrm>
            <a:off x="3120978" y="2598028"/>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54" name="Image 53">
            <a:extLst>
              <a:ext uri="{FF2B5EF4-FFF2-40B4-BE49-F238E27FC236}">
                <a16:creationId xmlns:a16="http://schemas.microsoft.com/office/drawing/2014/main" id="{A6EDB9FB-A543-44A1-99F3-C380D324D23A}"/>
              </a:ext>
            </a:extLst>
          </p:cNvPr>
          <p:cNvPicPr>
            <a:picLocks noChangeAspect="1"/>
          </p:cNvPicPr>
          <p:nvPr/>
        </p:nvPicPr>
        <p:blipFill rotWithShape="1">
          <a:blip r:embed="rId3">
            <a:extLst>
              <a:ext uri="{28A0092B-C50C-407E-A947-70E740481C1C}">
                <a14:useLocalDpi xmlns:a14="http://schemas.microsoft.com/office/drawing/2010/main" val="0"/>
              </a:ext>
            </a:extLst>
          </a:blip>
          <a:srcRect b="19649"/>
          <a:stretch/>
        </p:blipFill>
        <p:spPr>
          <a:xfrm>
            <a:off x="3049476" y="2598563"/>
            <a:ext cx="701271" cy="763656"/>
          </a:xfrm>
          <a:prstGeom prst="rect">
            <a:avLst/>
          </a:prstGeom>
        </p:spPr>
      </p:pic>
      <p:sp>
        <p:nvSpPr>
          <p:cNvPr id="55" name="Rectangle : coins arrondis 54">
            <a:extLst>
              <a:ext uri="{FF2B5EF4-FFF2-40B4-BE49-F238E27FC236}">
                <a16:creationId xmlns:a16="http://schemas.microsoft.com/office/drawing/2014/main" id="{4B9AC95B-1059-45BB-8595-F24FE0850C58}"/>
              </a:ext>
            </a:extLst>
          </p:cNvPr>
          <p:cNvSpPr/>
          <p:nvPr/>
        </p:nvSpPr>
        <p:spPr>
          <a:xfrm>
            <a:off x="530208" y="4620164"/>
            <a:ext cx="2655935" cy="667974"/>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Mathieu DIAS</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56" name="Rectangle 55">
            <a:extLst>
              <a:ext uri="{FF2B5EF4-FFF2-40B4-BE49-F238E27FC236}">
                <a16:creationId xmlns:a16="http://schemas.microsoft.com/office/drawing/2014/main" id="{17347C4B-11CD-4BB6-90AA-129263A4C750}"/>
              </a:ext>
            </a:extLst>
          </p:cNvPr>
          <p:cNvSpPr/>
          <p:nvPr/>
        </p:nvSpPr>
        <p:spPr>
          <a:xfrm>
            <a:off x="3072191" y="4563868"/>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57" name="Image 56">
            <a:extLst>
              <a:ext uri="{FF2B5EF4-FFF2-40B4-BE49-F238E27FC236}">
                <a16:creationId xmlns:a16="http://schemas.microsoft.com/office/drawing/2014/main" id="{BBF0F904-7A6B-4D33-AF78-1FDEA277FF7D}"/>
              </a:ext>
            </a:extLst>
          </p:cNvPr>
          <p:cNvPicPr>
            <a:picLocks noChangeAspect="1"/>
          </p:cNvPicPr>
          <p:nvPr/>
        </p:nvPicPr>
        <p:blipFill rotWithShape="1">
          <a:blip r:embed="rId3">
            <a:extLst>
              <a:ext uri="{28A0092B-C50C-407E-A947-70E740481C1C}">
                <a14:useLocalDpi xmlns:a14="http://schemas.microsoft.com/office/drawing/2010/main" val="0"/>
              </a:ext>
            </a:extLst>
          </a:blip>
          <a:srcRect b="19649"/>
          <a:stretch/>
        </p:blipFill>
        <p:spPr>
          <a:xfrm>
            <a:off x="2992688" y="4563868"/>
            <a:ext cx="701271" cy="763656"/>
          </a:xfrm>
          <a:prstGeom prst="rect">
            <a:avLst/>
          </a:prstGeom>
        </p:spPr>
      </p:pic>
      <p:sp>
        <p:nvSpPr>
          <p:cNvPr id="58" name="ZoneTexte 57">
            <a:extLst>
              <a:ext uri="{FF2B5EF4-FFF2-40B4-BE49-F238E27FC236}">
                <a16:creationId xmlns:a16="http://schemas.microsoft.com/office/drawing/2014/main" id="{C719E3D0-51D0-4F06-B0C1-75E3F8376353}"/>
              </a:ext>
            </a:extLst>
          </p:cNvPr>
          <p:cNvSpPr txBox="1"/>
          <p:nvPr/>
        </p:nvSpPr>
        <p:spPr>
          <a:xfrm>
            <a:off x="510246" y="4285269"/>
            <a:ext cx="3955560" cy="307777"/>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400" b="0" i="0" u="sng" strike="noStrike" kern="1200" cap="none" spc="0" normalizeH="0" baseline="0" noProof="0" dirty="0" smtClean="0">
                <a:ln>
                  <a:noFill/>
                </a:ln>
                <a:solidFill>
                  <a:srgbClr val="D0363B"/>
                </a:solidFill>
                <a:effectLst/>
                <a:uLnTx/>
                <a:uFillTx/>
                <a:latin typeface="Century Gothic" panose="020B0502020202020204" pitchFamily="34" charset="0"/>
              </a:rPr>
              <a:t>REFERENT </a:t>
            </a:r>
            <a:r>
              <a:rPr kumimoji="0" lang="fr-FR" altLang="fr-FR" sz="1400" b="0" i="0" u="sng" strike="noStrike" kern="1200" cap="none" spc="0" normalizeH="0" baseline="0" noProof="0" dirty="0">
                <a:ln>
                  <a:noFill/>
                </a:ln>
                <a:solidFill>
                  <a:srgbClr val="D0363B"/>
                </a:solidFill>
                <a:effectLst/>
                <a:uLnTx/>
                <a:uFillTx/>
                <a:latin typeface="Century Gothic" panose="020B0502020202020204" pitchFamily="34" charset="0"/>
              </a:rPr>
              <a:t>HANDICAP</a:t>
            </a:r>
            <a:endParaRPr kumimoji="0" lang="fr-FR" altLang="fr-FR" sz="1400" b="0" i="0" u="none" strike="noStrike" kern="1200" cap="none" spc="0" normalizeH="0" baseline="0" noProof="0" dirty="0">
              <a:ln>
                <a:noFill/>
              </a:ln>
              <a:solidFill>
                <a:srgbClr val="D0363B"/>
              </a:solidFill>
              <a:effectLst/>
              <a:uLnTx/>
              <a:uFillTx/>
              <a:latin typeface="Century Gothic" panose="020B0502020202020204" pitchFamily="34" charset="0"/>
            </a:endParaRPr>
          </a:p>
        </p:txBody>
      </p:sp>
      <p:sp>
        <p:nvSpPr>
          <p:cNvPr id="59" name="Rectangle : coins arrondis 58">
            <a:extLst>
              <a:ext uri="{FF2B5EF4-FFF2-40B4-BE49-F238E27FC236}">
                <a16:creationId xmlns:a16="http://schemas.microsoft.com/office/drawing/2014/main" id="{230062D7-061E-4170-9FBB-B1E8933FFC89}"/>
              </a:ext>
            </a:extLst>
          </p:cNvPr>
          <p:cNvSpPr/>
          <p:nvPr/>
        </p:nvSpPr>
        <p:spPr>
          <a:xfrm>
            <a:off x="540477" y="5627491"/>
            <a:ext cx="2655935" cy="667974"/>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lang="fr-FR" altLang="fr-FR" sz="800" noProof="0" dirty="0" smtClean="0">
                <a:solidFill>
                  <a:prstClr val="black"/>
                </a:solidFill>
                <a:latin typeface="Century Gothic" panose="020B0502020202020204" pitchFamily="34" charset="0"/>
              </a:rPr>
              <a:t>Audrey ISKENDERIAN</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60" name="Rectangle 59">
            <a:extLst>
              <a:ext uri="{FF2B5EF4-FFF2-40B4-BE49-F238E27FC236}">
                <a16:creationId xmlns:a16="http://schemas.microsoft.com/office/drawing/2014/main" id="{EAD9F19F-27D5-4C10-B753-0A855CE58058}"/>
              </a:ext>
            </a:extLst>
          </p:cNvPr>
          <p:cNvSpPr/>
          <p:nvPr/>
        </p:nvSpPr>
        <p:spPr>
          <a:xfrm>
            <a:off x="3000095" y="5657892"/>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sp>
        <p:nvSpPr>
          <p:cNvPr id="62" name="ZoneTexte 61">
            <a:extLst>
              <a:ext uri="{FF2B5EF4-FFF2-40B4-BE49-F238E27FC236}">
                <a16:creationId xmlns:a16="http://schemas.microsoft.com/office/drawing/2014/main" id="{161823BB-6AF0-4F3F-ABB3-B32BAD3BA59B}"/>
              </a:ext>
            </a:extLst>
          </p:cNvPr>
          <p:cNvSpPr txBox="1"/>
          <p:nvPr/>
        </p:nvSpPr>
        <p:spPr>
          <a:xfrm>
            <a:off x="524026" y="5323619"/>
            <a:ext cx="3955560" cy="307777"/>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400" b="0" i="0" u="sng" strike="noStrike" kern="1200" cap="none" spc="0" normalizeH="0" baseline="0" noProof="0" dirty="0" smtClean="0">
                <a:ln>
                  <a:noFill/>
                </a:ln>
                <a:solidFill>
                  <a:srgbClr val="D0363B"/>
                </a:solidFill>
                <a:effectLst/>
                <a:uLnTx/>
                <a:uFillTx/>
                <a:latin typeface="Century Gothic" panose="020B0502020202020204" pitchFamily="34" charset="0"/>
              </a:rPr>
              <a:t>REFERENT </a:t>
            </a:r>
            <a:r>
              <a:rPr kumimoji="0" lang="fr-FR" altLang="fr-FR" sz="1400" b="0" i="0" u="sng" strike="noStrike" kern="1200" cap="none" spc="0" normalizeH="0" baseline="0" noProof="0" dirty="0">
                <a:ln>
                  <a:noFill/>
                </a:ln>
                <a:solidFill>
                  <a:srgbClr val="D0363B"/>
                </a:solidFill>
                <a:effectLst/>
                <a:uLnTx/>
                <a:uFillTx/>
                <a:latin typeface="Century Gothic" panose="020B0502020202020204" pitchFamily="34" charset="0"/>
              </a:rPr>
              <a:t>ENTREPRISE</a:t>
            </a:r>
            <a:endParaRPr kumimoji="0" lang="fr-FR" altLang="fr-FR" sz="1400" b="0" i="0" u="none" strike="noStrike" kern="1200" cap="none" spc="0" normalizeH="0" baseline="0" noProof="0" dirty="0">
              <a:ln>
                <a:noFill/>
              </a:ln>
              <a:solidFill>
                <a:srgbClr val="D0363B"/>
              </a:solidFill>
              <a:effectLst/>
              <a:uLnTx/>
              <a:uFillTx/>
              <a:latin typeface="Century Gothic" panose="020B0502020202020204" pitchFamily="34" charset="0"/>
            </a:endParaRPr>
          </a:p>
        </p:txBody>
      </p:sp>
      <p:sp>
        <p:nvSpPr>
          <p:cNvPr id="63" name="Rectangle : coins arrondis 33">
            <a:extLst>
              <a:ext uri="{FF2B5EF4-FFF2-40B4-BE49-F238E27FC236}">
                <a16:creationId xmlns:a16="http://schemas.microsoft.com/office/drawing/2014/main" id="{7B1B30C8-7D7A-490E-9B84-A256AD5D7D9B}"/>
              </a:ext>
            </a:extLst>
          </p:cNvPr>
          <p:cNvSpPr/>
          <p:nvPr/>
        </p:nvSpPr>
        <p:spPr>
          <a:xfrm>
            <a:off x="6607203" y="2681989"/>
            <a:ext cx="1667730" cy="682727"/>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Ehsan JHUMMUN</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Formations dispensées</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Autorisation N</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a:t>
            </a:r>
          </a:p>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A1909500510</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 </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66" name="Rectangle : coins arrondis 5">
            <a:extLst>
              <a:ext uri="{FF2B5EF4-FFF2-40B4-BE49-F238E27FC236}">
                <a16:creationId xmlns:a16="http://schemas.microsoft.com/office/drawing/2014/main" id="{2629F819-F1E7-4BE1-AC3B-B760A5A69BD5}"/>
              </a:ext>
            </a:extLst>
          </p:cNvPr>
          <p:cNvSpPr/>
          <p:nvPr/>
        </p:nvSpPr>
        <p:spPr>
          <a:xfrm>
            <a:off x="4673435" y="2695991"/>
            <a:ext cx="1667730" cy="682727"/>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rPr>
              <a:t>Mathieu DIAS</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Formations dispensées</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a:t>
            </a:r>
            <a:b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b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rPr>
              <a:t>- Autorisation N°: </a:t>
            </a:r>
            <a:endPar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ndParaRPr>
          </a:p>
          <a:p>
            <a:pPr marL="0" marR="0" lvl="0" indent="0" algn="ctr" defTabSz="457200" rtl="0" eaLnBrk="1" latinLnBrk="0" hangingPunct="1">
              <a:lnSpc>
                <a:spcPct val="100000"/>
              </a:lnSpc>
              <a:spcBef>
                <a:spcPts val="0"/>
              </a:spcBef>
              <a:spcAft>
                <a:spcPts val="0"/>
              </a:spcAft>
              <a:buClrTx/>
              <a:buSzTx/>
              <a:buFontTx/>
              <a:buNone/>
              <a:tabLst/>
              <a:defRPr/>
            </a:pPr>
            <a:r>
              <a:rPr lang="fr-FR" altLang="fr-FR" sz="800" dirty="0" smtClean="0">
                <a:solidFill>
                  <a:prstClr val="black"/>
                </a:solidFill>
                <a:latin typeface="Century Gothic" panose="020B0502020202020204" pitchFamily="34" charset="0"/>
              </a:rPr>
              <a:t>A 12 092 0020 0</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68" name="Rectangle 67">
            <a:extLst>
              <a:ext uri="{FF2B5EF4-FFF2-40B4-BE49-F238E27FC236}">
                <a16:creationId xmlns:a16="http://schemas.microsoft.com/office/drawing/2014/main" id="{BC31B619-DA26-40F1-8657-10CEFCED928F}"/>
              </a:ext>
            </a:extLst>
          </p:cNvPr>
          <p:cNvSpPr/>
          <p:nvPr/>
        </p:nvSpPr>
        <p:spPr>
          <a:xfrm>
            <a:off x="4253261" y="2732661"/>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69" name="Image 68">
            <a:extLst>
              <a:ext uri="{FF2B5EF4-FFF2-40B4-BE49-F238E27FC236}">
                <a16:creationId xmlns:a16="http://schemas.microsoft.com/office/drawing/2014/main" id="{A6EDB9FB-A543-44A1-99F3-C380D324D23A}"/>
              </a:ext>
            </a:extLst>
          </p:cNvPr>
          <p:cNvPicPr>
            <a:picLocks noChangeAspect="1"/>
          </p:cNvPicPr>
          <p:nvPr/>
        </p:nvPicPr>
        <p:blipFill rotWithShape="1">
          <a:blip r:embed="rId3">
            <a:extLst>
              <a:ext uri="{28A0092B-C50C-407E-A947-70E740481C1C}">
                <a14:useLocalDpi xmlns:a14="http://schemas.microsoft.com/office/drawing/2010/main" val="0"/>
              </a:ext>
            </a:extLst>
          </a:blip>
          <a:srcRect b="19649"/>
          <a:stretch/>
        </p:blipFill>
        <p:spPr>
          <a:xfrm>
            <a:off x="4156424" y="2734911"/>
            <a:ext cx="701271" cy="763656"/>
          </a:xfrm>
          <a:prstGeom prst="rect">
            <a:avLst/>
          </a:prstGeom>
        </p:spPr>
      </p:pic>
      <p:sp>
        <p:nvSpPr>
          <p:cNvPr id="70" name="Rectangle 69">
            <a:extLst>
              <a:ext uri="{FF2B5EF4-FFF2-40B4-BE49-F238E27FC236}">
                <a16:creationId xmlns:a16="http://schemas.microsoft.com/office/drawing/2014/main" id="{DA9047DC-A495-4B25-8D74-6A8A71A11361}"/>
              </a:ext>
            </a:extLst>
          </p:cNvPr>
          <p:cNvSpPr/>
          <p:nvPr/>
        </p:nvSpPr>
        <p:spPr>
          <a:xfrm>
            <a:off x="8083539" y="2718900"/>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71" name="Image 70">
            <a:extLst>
              <a:ext uri="{FF2B5EF4-FFF2-40B4-BE49-F238E27FC236}">
                <a16:creationId xmlns:a16="http://schemas.microsoft.com/office/drawing/2014/main" id="{458FDB2B-9CA3-42E4-870C-40AE8D7595D3}"/>
              </a:ext>
            </a:extLst>
          </p:cNvPr>
          <p:cNvPicPr>
            <a:picLocks noChangeAspect="1"/>
          </p:cNvPicPr>
          <p:nvPr/>
        </p:nvPicPr>
        <p:blipFill rotWithShape="1">
          <a:blip r:embed="rId3">
            <a:extLst>
              <a:ext uri="{28A0092B-C50C-407E-A947-70E740481C1C}">
                <a14:useLocalDpi xmlns:a14="http://schemas.microsoft.com/office/drawing/2010/main" val="0"/>
              </a:ext>
            </a:extLst>
          </a:blip>
          <a:srcRect b="19649"/>
          <a:stretch/>
        </p:blipFill>
        <p:spPr>
          <a:xfrm>
            <a:off x="8004036" y="2701840"/>
            <a:ext cx="701271" cy="763656"/>
          </a:xfrm>
          <a:prstGeom prst="rect">
            <a:avLst/>
          </a:prstGeom>
        </p:spPr>
      </p:pic>
      <p:sp>
        <p:nvSpPr>
          <p:cNvPr id="72" name="Rectangle : coins arrondis 23">
            <a:extLst>
              <a:ext uri="{FF2B5EF4-FFF2-40B4-BE49-F238E27FC236}">
                <a16:creationId xmlns:a16="http://schemas.microsoft.com/office/drawing/2014/main" id="{39FF2BC5-EB22-40DF-96F3-89A63427436B}"/>
              </a:ext>
            </a:extLst>
          </p:cNvPr>
          <p:cNvSpPr/>
          <p:nvPr/>
        </p:nvSpPr>
        <p:spPr>
          <a:xfrm>
            <a:off x="566279" y="3591535"/>
            <a:ext cx="2655935" cy="667974"/>
          </a:xfrm>
          <a:prstGeom prst="round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lang="fr-FR" altLang="fr-FR" sz="800" noProof="0" dirty="0" smtClean="0">
                <a:solidFill>
                  <a:prstClr val="black"/>
                </a:solidFill>
                <a:latin typeface="Century Gothic" panose="020B0502020202020204" pitchFamily="34" charset="0"/>
              </a:rPr>
              <a:t>KHELIFA Sofiane</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ndParaRPr>
          </a:p>
        </p:txBody>
      </p:sp>
      <p:sp>
        <p:nvSpPr>
          <p:cNvPr id="73" name="ZoneTexte 72">
            <a:extLst>
              <a:ext uri="{FF2B5EF4-FFF2-40B4-BE49-F238E27FC236}">
                <a16:creationId xmlns:a16="http://schemas.microsoft.com/office/drawing/2014/main" id="{2F068287-13BF-440F-A119-CE2A081FB221}"/>
              </a:ext>
            </a:extLst>
          </p:cNvPr>
          <p:cNvSpPr txBox="1"/>
          <p:nvPr/>
        </p:nvSpPr>
        <p:spPr>
          <a:xfrm>
            <a:off x="566603" y="3272307"/>
            <a:ext cx="4676260" cy="307777"/>
          </a:xfrm>
          <a:prstGeom prst="rect">
            <a:avLst/>
          </a:prstGeom>
          <a:noFill/>
        </p:spPr>
        <p:txBody>
          <a:bodyPr wrap="square" numCol="1" rtlCol="0">
            <a:spAutoFit/>
          </a:bodyPr>
          <a:lstStyle/>
          <a:p>
            <a:pPr marL="0" marR="0" lvl="0" indent="0" defTabSz="457200" rtl="0" eaLnBrk="1" latinLnBrk="0" hangingPunct="1">
              <a:lnSpc>
                <a:spcPct val="100000"/>
              </a:lnSpc>
              <a:spcBef>
                <a:spcPts val="0"/>
              </a:spcBef>
              <a:spcAft>
                <a:spcPts val="0"/>
              </a:spcAft>
              <a:buClrTx/>
              <a:buSzTx/>
              <a:buFontTx/>
              <a:buNone/>
              <a:tabLst/>
              <a:defRPr/>
            </a:pPr>
            <a:r>
              <a:rPr kumimoji="0" lang="fr-FR" altLang="fr-FR" sz="1400" b="0" i="0" u="sng" strike="noStrike" kern="1200" cap="none" spc="0" normalizeH="0" baseline="0" noProof="0" dirty="0" smtClean="0">
                <a:ln>
                  <a:noFill/>
                </a:ln>
                <a:solidFill>
                  <a:srgbClr val="D0363B"/>
                </a:solidFill>
                <a:effectLst/>
                <a:uLnTx/>
                <a:uFillTx/>
                <a:latin typeface="Century Gothic" panose="020B0502020202020204" pitchFamily="34" charset="0"/>
              </a:rPr>
              <a:t>CHARGÉ</a:t>
            </a:r>
            <a:r>
              <a:rPr kumimoji="0" lang="fr-FR" altLang="fr-FR" sz="1400" b="0" i="0" u="sng" strike="noStrike" kern="1200" cap="none" spc="0" normalizeH="0" noProof="0" dirty="0" smtClean="0">
                <a:ln>
                  <a:noFill/>
                </a:ln>
                <a:solidFill>
                  <a:srgbClr val="D0363B"/>
                </a:solidFill>
                <a:effectLst/>
                <a:uLnTx/>
                <a:uFillTx/>
                <a:latin typeface="Century Gothic" panose="020B0502020202020204" pitchFamily="34" charset="0"/>
              </a:rPr>
              <a:t> </a:t>
            </a:r>
            <a:r>
              <a:rPr kumimoji="0" lang="fr-FR" altLang="fr-FR" sz="1400" b="0" i="0" u="sng" strike="noStrike" kern="1200" cap="none" spc="0" normalizeH="0" baseline="0" noProof="0" dirty="0" smtClean="0">
                <a:ln>
                  <a:noFill/>
                </a:ln>
                <a:solidFill>
                  <a:srgbClr val="D0363B"/>
                </a:solidFill>
                <a:effectLst/>
                <a:uLnTx/>
                <a:uFillTx/>
                <a:latin typeface="Century Gothic" panose="020B0502020202020204" pitchFamily="34" charset="0"/>
              </a:rPr>
              <a:t>ANTS</a:t>
            </a:r>
            <a:endParaRPr kumimoji="0" lang="fr-FR" altLang="fr-FR" sz="1400" b="0" i="0" u="none" strike="noStrike" kern="1200" cap="none" spc="0" normalizeH="0" baseline="0" noProof="0" dirty="0">
              <a:ln>
                <a:noFill/>
              </a:ln>
              <a:solidFill>
                <a:srgbClr val="D0363B"/>
              </a:solidFill>
              <a:effectLst/>
              <a:uLnTx/>
              <a:uFillTx/>
              <a:latin typeface="Century Gothic" panose="020B0502020202020204" pitchFamily="34" charset="0"/>
            </a:endParaRPr>
          </a:p>
        </p:txBody>
      </p:sp>
      <p:sp>
        <p:nvSpPr>
          <p:cNvPr id="74" name="Rectangle 73">
            <a:extLst>
              <a:ext uri="{FF2B5EF4-FFF2-40B4-BE49-F238E27FC236}">
                <a16:creationId xmlns:a16="http://schemas.microsoft.com/office/drawing/2014/main" id="{BC31B619-DA26-40F1-8657-10CEFCED928F}"/>
              </a:ext>
            </a:extLst>
          </p:cNvPr>
          <p:cNvSpPr/>
          <p:nvPr/>
        </p:nvSpPr>
        <p:spPr>
          <a:xfrm>
            <a:off x="3050713" y="3622309"/>
            <a:ext cx="542267" cy="609769"/>
          </a:xfrm>
          <a:prstGeom prst="rect">
            <a:avLst/>
          </a:prstGeom>
          <a:solidFill>
            <a:schemeClr val="bg1"/>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ndParaRPr>
          </a:p>
        </p:txBody>
      </p:sp>
      <p:pic>
        <p:nvPicPr>
          <p:cNvPr id="75" name="Image 74">
            <a:extLst>
              <a:ext uri="{FF2B5EF4-FFF2-40B4-BE49-F238E27FC236}">
                <a16:creationId xmlns:a16="http://schemas.microsoft.com/office/drawing/2014/main" id="{A6EDB9FB-A543-44A1-99F3-C380D324D23A}"/>
              </a:ext>
            </a:extLst>
          </p:cNvPr>
          <p:cNvPicPr>
            <a:picLocks noChangeAspect="1"/>
          </p:cNvPicPr>
          <p:nvPr/>
        </p:nvPicPr>
        <p:blipFill rotWithShape="1">
          <a:blip r:embed="rId3">
            <a:extLst>
              <a:ext uri="{28A0092B-C50C-407E-A947-70E740481C1C}">
                <a14:useLocalDpi xmlns:a14="http://schemas.microsoft.com/office/drawing/2010/main" val="0"/>
              </a:ext>
            </a:extLst>
          </a:blip>
          <a:srcRect b="19649"/>
          <a:stretch/>
        </p:blipFill>
        <p:spPr>
          <a:xfrm>
            <a:off x="2978695" y="3621200"/>
            <a:ext cx="701271" cy="763656"/>
          </a:xfrm>
          <a:prstGeom prst="rect">
            <a:avLst/>
          </a:prstGeom>
        </p:spPr>
      </p:pic>
      <p:pic>
        <p:nvPicPr>
          <p:cNvPr id="64" name="Image 63">
            <a:extLst>
              <a:ext uri="{FF2B5EF4-FFF2-40B4-BE49-F238E27FC236}">
                <a16:creationId xmlns:a16="http://schemas.microsoft.com/office/drawing/2014/main" id="{71780710-533A-4F19-BCDE-0E6011A900ED}"/>
              </a:ext>
            </a:extLst>
          </p:cNvPr>
          <p:cNvPicPr>
            <a:picLocks noChangeAspect="1"/>
          </p:cNvPicPr>
          <p:nvPr/>
        </p:nvPicPr>
        <p:blipFill rotWithShape="1">
          <a:blip r:embed="rId2">
            <a:extLst>
              <a:ext uri="{28A0092B-C50C-407E-A947-70E740481C1C}">
                <a14:useLocalDpi xmlns:a14="http://schemas.microsoft.com/office/drawing/2010/main" val="0"/>
              </a:ext>
            </a:extLst>
          </a:blip>
          <a:srcRect b="21677"/>
          <a:stretch/>
        </p:blipFill>
        <p:spPr>
          <a:xfrm>
            <a:off x="2942488" y="5656663"/>
            <a:ext cx="646998" cy="695541"/>
          </a:xfrm>
          <a:prstGeom prst="rect">
            <a:avLst/>
          </a:prstGeom>
        </p:spPr>
      </p:pic>
    </p:spTree>
    <p:extLst>
      <p:ext uri="{BB962C8B-B14F-4D97-AF65-F5344CB8AC3E}">
        <p14:creationId xmlns:p14="http://schemas.microsoft.com/office/powerpoint/2010/main" val="3708128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ZoneTexte 20">
            <a:extLst>
              <a:ext uri="{FF2B5EF4-FFF2-40B4-BE49-F238E27FC236}">
                <a16:creationId xmlns:a16="http://schemas.microsoft.com/office/drawing/2014/main" id="{FC90ED47-F1CB-49E5-9667-6C2C6DD5D382}"/>
              </a:ext>
            </a:extLst>
          </p:cNvPr>
          <p:cNvSpPr txBox="1"/>
          <p:nvPr/>
        </p:nvSpPr>
        <p:spPr>
          <a:xfrm>
            <a:off x="6922884" y="6509394"/>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1.4 DU LABEL DE L’ETAT</a:t>
            </a:r>
          </a:p>
        </p:txBody>
      </p:sp>
      <p:sp>
        <p:nvSpPr>
          <p:cNvPr id="56" name="ZoneTexte 55">
            <a:extLst>
              <a:ext uri="{FF2B5EF4-FFF2-40B4-BE49-F238E27FC236}">
                <a16:creationId xmlns:a16="http://schemas.microsoft.com/office/drawing/2014/main" id="{2FC08BA8-F495-4EC1-BDC7-06C0D975AEDA}"/>
              </a:ext>
            </a:extLst>
          </p:cNvPr>
          <p:cNvSpPr txBox="1"/>
          <p:nvPr/>
        </p:nvSpPr>
        <p:spPr>
          <a:xfrm>
            <a:off x="-736006" y="563926"/>
            <a:ext cx="7063530" cy="1077218"/>
          </a:xfrm>
          <a:prstGeom prst="rect">
            <a:avLst/>
          </a:prstGeom>
          <a:noFill/>
        </p:spPr>
        <p:txBody>
          <a:bodyPr wrap="square" numCol="1" rtlCol="0">
            <a:spAutoFit/>
          </a:bodyPr>
          <a:lstStyle/>
          <a:p>
            <a:pPr marL="0" marR="0" lvl="0" indent="0" algn="r" defTabSz="457200" rtl="0" eaLnBrk="1" latinLnBrk="0" hangingPunct="1">
              <a:lnSpc>
                <a:spcPct val="100000"/>
              </a:lnSpc>
              <a:spcBef>
                <a:spcPts val="0"/>
              </a:spcBef>
              <a:spcAft>
                <a:spcPts val="0"/>
              </a:spcAft>
              <a:buClrTx/>
              <a:buSzTx/>
              <a:buFontTx/>
              <a:buNone/>
              <a:tabLst/>
              <a:defRPr/>
            </a:pPr>
            <a:r>
              <a:rPr lang="fr-FR" altLang="fr-FR" sz="3200" b="1" u="sng" dirty="0">
                <a:solidFill>
                  <a:srgbClr val="D0363B"/>
                </a:solidFill>
                <a:latin typeface="Century Gothic" panose="020B0502020202020204" pitchFamily="34" charset="0"/>
              </a:rPr>
              <a:t>INFOS PRATIQUES</a:t>
            </a:r>
            <a:r>
              <a:rPr kumimoji="0" lang="fr-FR" altLang="fr-FR" sz="3200" b="1" i="0" u="sng"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r>
            <a:br>
              <a:rPr kumimoji="0" lang="fr-FR" altLang="fr-FR" sz="3200" b="1" i="0" u="sng"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FORMATIONS 2 &amp; 3 ROUES</a:t>
            </a:r>
          </a:p>
        </p:txBody>
      </p:sp>
      <p:pic>
        <p:nvPicPr>
          <p:cNvPr id="5" name="Image 4">
            <a:extLst>
              <a:ext uri="{FF2B5EF4-FFF2-40B4-BE49-F238E27FC236}">
                <a16:creationId xmlns:a16="http://schemas.microsoft.com/office/drawing/2014/main" id="{1321B4BE-19FF-4957-94C9-95F1F862F2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71070" y="563926"/>
            <a:ext cx="2383184" cy="1787388"/>
          </a:xfrm>
          <a:prstGeom prst="rect">
            <a:avLst/>
          </a:prstGeom>
        </p:spPr>
      </p:pic>
      <p:sp>
        <p:nvSpPr>
          <p:cNvPr id="8" name="ZoneTexte 7">
            <a:extLst>
              <a:ext uri="{FF2B5EF4-FFF2-40B4-BE49-F238E27FC236}">
                <a16:creationId xmlns:a16="http://schemas.microsoft.com/office/drawing/2014/main" id="{E863052F-BD65-4540-AA4C-927DE7E7D8C0}"/>
              </a:ext>
            </a:extLst>
          </p:cNvPr>
          <p:cNvSpPr txBox="1"/>
          <p:nvPr/>
        </p:nvSpPr>
        <p:spPr>
          <a:xfrm>
            <a:off x="489076" y="1716441"/>
            <a:ext cx="3849189" cy="369332"/>
          </a:xfrm>
          <a:prstGeom prst="rect">
            <a:avLst/>
          </a:prstGeom>
          <a:noFill/>
        </p:spPr>
        <p:txBody>
          <a:bodyPr wrap="square" numCol="1" rtlCol="0">
            <a:spAutoFit/>
          </a:bodyPr>
          <a:lstStyle/>
          <a:p>
            <a:r>
              <a:rPr lang="fr-FR" altLang="fr-FR" u="sng" dirty="0">
                <a:solidFill>
                  <a:srgbClr val="3D3E44"/>
                </a:solidFill>
                <a:latin typeface="Century Gothic" panose="020B0502020202020204" pitchFamily="34" charset="0"/>
              </a:rPr>
              <a:t>&gt;&gt; Formations dispensées</a:t>
            </a:r>
          </a:p>
        </p:txBody>
      </p:sp>
      <p:pic>
        <p:nvPicPr>
          <p:cNvPr id="10" name="Image 9">
            <a:extLst>
              <a:ext uri="{FF2B5EF4-FFF2-40B4-BE49-F238E27FC236}">
                <a16:creationId xmlns:a16="http://schemas.microsoft.com/office/drawing/2014/main" id="{15EE5EFB-3DEC-4E07-AAE0-B949ACC4C2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890" y="2241236"/>
            <a:ext cx="714103" cy="752527"/>
          </a:xfrm>
          <a:prstGeom prst="rect">
            <a:avLst/>
          </a:prstGeom>
        </p:spPr>
      </p:pic>
      <p:pic>
        <p:nvPicPr>
          <p:cNvPr id="12" name="Image 11">
            <a:extLst>
              <a:ext uri="{FF2B5EF4-FFF2-40B4-BE49-F238E27FC236}">
                <a16:creationId xmlns:a16="http://schemas.microsoft.com/office/drawing/2014/main" id="{AE5CFC28-D9A4-4617-92D5-E8B15134FAD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44433" y="2241235"/>
            <a:ext cx="714103" cy="752528"/>
          </a:xfrm>
          <a:prstGeom prst="rect">
            <a:avLst/>
          </a:prstGeom>
        </p:spPr>
      </p:pic>
      <p:pic>
        <p:nvPicPr>
          <p:cNvPr id="14" name="Image 13">
            <a:extLst>
              <a:ext uri="{FF2B5EF4-FFF2-40B4-BE49-F238E27FC236}">
                <a16:creationId xmlns:a16="http://schemas.microsoft.com/office/drawing/2014/main" id="{0AA61ACB-72DF-45BF-B199-EFFB39713E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287976" y="2218854"/>
            <a:ext cx="714103" cy="752528"/>
          </a:xfrm>
          <a:prstGeom prst="rect">
            <a:avLst/>
          </a:prstGeom>
        </p:spPr>
      </p:pic>
      <p:pic>
        <p:nvPicPr>
          <p:cNvPr id="16" name="Image 15">
            <a:extLst>
              <a:ext uri="{FF2B5EF4-FFF2-40B4-BE49-F238E27FC236}">
                <a16:creationId xmlns:a16="http://schemas.microsoft.com/office/drawing/2014/main" id="{61AFBD45-8FF2-43BA-9B65-E543E89021A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92918" y="2205211"/>
            <a:ext cx="623779" cy="752527"/>
          </a:xfrm>
          <a:prstGeom prst="rect">
            <a:avLst/>
          </a:prstGeom>
        </p:spPr>
      </p:pic>
      <p:pic>
        <p:nvPicPr>
          <p:cNvPr id="18" name="Image 17">
            <a:extLst>
              <a:ext uri="{FF2B5EF4-FFF2-40B4-BE49-F238E27FC236}">
                <a16:creationId xmlns:a16="http://schemas.microsoft.com/office/drawing/2014/main" id="{F15D912D-647D-4C3B-85BD-3504648E6099}"/>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4035314" y="2202806"/>
            <a:ext cx="714102" cy="857338"/>
          </a:xfrm>
          <a:prstGeom prst="rect">
            <a:avLst/>
          </a:prstGeom>
        </p:spPr>
      </p:pic>
      <p:grpSp>
        <p:nvGrpSpPr>
          <p:cNvPr id="25" name="Groupe 24">
            <a:extLst>
              <a:ext uri="{FF2B5EF4-FFF2-40B4-BE49-F238E27FC236}">
                <a16:creationId xmlns:a16="http://schemas.microsoft.com/office/drawing/2014/main" id="{E666F126-358B-44A7-966B-6162EE56ABE9}"/>
              </a:ext>
            </a:extLst>
          </p:cNvPr>
          <p:cNvGrpSpPr/>
          <p:nvPr/>
        </p:nvGrpSpPr>
        <p:grpSpPr>
          <a:xfrm>
            <a:off x="4752881" y="2207267"/>
            <a:ext cx="1020886" cy="918135"/>
            <a:chOff x="5014894" y="2819665"/>
            <a:chExt cx="1020886" cy="918135"/>
          </a:xfrm>
        </p:grpSpPr>
        <p:pic>
          <p:nvPicPr>
            <p:cNvPr id="20" name="Image 19">
              <a:extLst>
                <a:ext uri="{FF2B5EF4-FFF2-40B4-BE49-F238E27FC236}">
                  <a16:creationId xmlns:a16="http://schemas.microsoft.com/office/drawing/2014/main" id="{90B33253-987E-47B5-AD2F-A49D890AC18E}"/>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b="32842"/>
            <a:stretch/>
          </p:blipFill>
          <p:spPr>
            <a:xfrm>
              <a:off x="5185214" y="2819665"/>
              <a:ext cx="692330" cy="653488"/>
            </a:xfrm>
            <a:prstGeom prst="rect">
              <a:avLst/>
            </a:prstGeom>
          </p:spPr>
        </p:pic>
        <p:sp>
          <p:nvSpPr>
            <p:cNvPr id="22" name="ZoneTexte 21">
              <a:extLst>
                <a:ext uri="{FF2B5EF4-FFF2-40B4-BE49-F238E27FC236}">
                  <a16:creationId xmlns:a16="http://schemas.microsoft.com/office/drawing/2014/main" id="{CF9782B4-237E-450A-A045-042E42AC4002}"/>
                </a:ext>
              </a:extLst>
            </p:cNvPr>
            <p:cNvSpPr txBox="1"/>
            <p:nvPr/>
          </p:nvSpPr>
          <p:spPr>
            <a:xfrm>
              <a:off x="5014894" y="3430023"/>
              <a:ext cx="1020886" cy="307777"/>
            </a:xfrm>
            <a:prstGeom prst="rect">
              <a:avLst/>
            </a:prstGeom>
            <a:noFill/>
          </p:spPr>
          <p:txBody>
            <a:bodyPr wrap="square" numCol="1" rtlCol="0">
              <a:spAutoFit/>
            </a:bodyPr>
            <a:lstStyle/>
            <a:p>
              <a:pPr algn="ctr"/>
              <a:r>
                <a:rPr lang="fr-FR" altLang="fr-FR" sz="700" dirty="0"/>
                <a:t>PERMIS</a:t>
              </a:r>
            </a:p>
            <a:p>
              <a:pPr algn="ctr"/>
              <a:r>
                <a:rPr lang="fr-FR" altLang="fr-FR" sz="700" b="1" dirty="0"/>
                <a:t>3 ROUES</a:t>
              </a:r>
            </a:p>
          </p:txBody>
        </p:sp>
      </p:grpSp>
      <p:sp>
        <p:nvSpPr>
          <p:cNvPr id="26" name="ZoneTexte 25">
            <a:extLst>
              <a:ext uri="{FF2B5EF4-FFF2-40B4-BE49-F238E27FC236}">
                <a16:creationId xmlns:a16="http://schemas.microsoft.com/office/drawing/2014/main" id="{0F2DA9D2-7388-4813-9A15-9B2600B4C347}"/>
              </a:ext>
            </a:extLst>
          </p:cNvPr>
          <p:cNvSpPr txBox="1"/>
          <p:nvPr/>
        </p:nvSpPr>
        <p:spPr>
          <a:xfrm>
            <a:off x="352407" y="3341504"/>
            <a:ext cx="8284517" cy="307777"/>
          </a:xfrm>
          <a:prstGeom prst="rect">
            <a:avLst/>
          </a:prstGeom>
          <a:noFill/>
        </p:spPr>
        <p:txBody>
          <a:bodyPr wrap="square" numCol="1" rtlCol="0">
            <a:spAutoFit/>
          </a:bodyPr>
          <a:lstStyle/>
          <a:p>
            <a:r>
              <a:rPr lang="fr-FR" altLang="fr-FR" sz="1400" dirty="0">
                <a:latin typeface="Century Gothic" panose="020B0502020202020204" pitchFamily="34" charset="0"/>
              </a:rPr>
              <a:t>Notre école de conduite dispose d’une </a:t>
            </a:r>
            <a:r>
              <a:rPr lang="fr-FR" altLang="fr-FR" sz="1400" b="1" dirty="0">
                <a:latin typeface="Century Gothic" panose="020B0502020202020204" pitchFamily="34" charset="0"/>
              </a:rPr>
              <a:t>piste</a:t>
            </a:r>
            <a:r>
              <a:rPr lang="fr-FR" altLang="fr-FR" sz="1400" dirty="0">
                <a:latin typeface="Century Gothic" panose="020B0502020202020204" pitchFamily="34" charset="0"/>
              </a:rPr>
              <a:t> située </a:t>
            </a:r>
            <a:r>
              <a:rPr lang="fr-FR" altLang="fr-FR" sz="1400" dirty="0" smtClean="0">
                <a:latin typeface="Century Gothic" panose="020B0502020202020204" pitchFamily="34" charset="0"/>
              </a:rPr>
              <a:t>au Parking de la gare Epinay </a:t>
            </a:r>
            <a:r>
              <a:rPr lang="fr-FR" altLang="fr-FR" sz="1400" dirty="0" err="1" smtClean="0">
                <a:latin typeface="Century Gothic" panose="020B0502020202020204" pitchFamily="34" charset="0"/>
              </a:rPr>
              <a:t>Orgemont</a:t>
            </a:r>
            <a:endParaRPr lang="fr-FR" altLang="fr-FR" sz="1400" dirty="0">
              <a:solidFill>
                <a:srgbClr val="D0363B"/>
              </a:solidFill>
              <a:latin typeface="Century Gothic" panose="020B0502020202020204" pitchFamily="34" charset="0"/>
            </a:endParaRPr>
          </a:p>
        </p:txBody>
      </p:sp>
      <p:sp>
        <p:nvSpPr>
          <p:cNvPr id="57" name="ZoneTexte 56">
            <a:extLst>
              <a:ext uri="{FF2B5EF4-FFF2-40B4-BE49-F238E27FC236}">
                <a16:creationId xmlns:a16="http://schemas.microsoft.com/office/drawing/2014/main" id="{E9FBFCFC-E160-4B86-B2F4-69106837D696}"/>
              </a:ext>
            </a:extLst>
          </p:cNvPr>
          <p:cNvSpPr txBox="1"/>
          <p:nvPr/>
        </p:nvSpPr>
        <p:spPr>
          <a:xfrm>
            <a:off x="400593" y="4053669"/>
            <a:ext cx="6984275" cy="307777"/>
          </a:xfrm>
          <a:prstGeom prst="rect">
            <a:avLst/>
          </a:prstGeom>
          <a:noFill/>
        </p:spPr>
        <p:txBody>
          <a:bodyPr wrap="square" numCol="1" rtlCol="0">
            <a:spAutoFit/>
          </a:bodyPr>
          <a:lstStyle/>
          <a:p>
            <a:r>
              <a:rPr lang="fr-FR" altLang="fr-FR" sz="1400" dirty="0">
                <a:latin typeface="Century Gothic" panose="020B0502020202020204" pitchFamily="34" charset="0"/>
              </a:rPr>
              <a:t>Elle se situe à</a:t>
            </a:r>
            <a:r>
              <a:rPr lang="fr-FR" altLang="fr-FR" sz="1400" dirty="0">
                <a:solidFill>
                  <a:srgbClr val="D0363B"/>
                </a:solidFill>
                <a:latin typeface="Century Gothic" panose="020B0502020202020204" pitchFamily="34" charset="0"/>
              </a:rPr>
              <a:t> </a:t>
            </a:r>
            <a:r>
              <a:rPr lang="fr-FR" altLang="fr-FR" sz="1400" dirty="0" smtClean="0">
                <a:solidFill>
                  <a:srgbClr val="D0363B"/>
                </a:solidFill>
                <a:latin typeface="Century Gothic" panose="020B0502020202020204" pitchFamily="34" charset="0"/>
              </a:rPr>
              <a:t>6,6</a:t>
            </a:r>
            <a:r>
              <a:rPr lang="fr-FR" altLang="fr-FR" sz="1400" dirty="0" smtClean="0">
                <a:solidFill>
                  <a:srgbClr val="3D3E44"/>
                </a:solidFill>
                <a:latin typeface="Century Gothic" panose="020B0502020202020204" pitchFamily="34" charset="0"/>
              </a:rPr>
              <a:t>k</a:t>
            </a:r>
            <a:r>
              <a:rPr lang="fr-FR" altLang="fr-FR" sz="1400" dirty="0" smtClean="0">
                <a:latin typeface="Century Gothic" panose="020B0502020202020204" pitchFamily="34" charset="0"/>
              </a:rPr>
              <a:t>m </a:t>
            </a:r>
            <a:r>
              <a:rPr lang="fr-FR" altLang="fr-FR" sz="1400" dirty="0">
                <a:latin typeface="Century Gothic" panose="020B0502020202020204" pitchFamily="34" charset="0"/>
              </a:rPr>
              <a:t>(soit </a:t>
            </a:r>
            <a:r>
              <a:rPr lang="fr-FR" altLang="fr-FR" sz="1400" dirty="0" smtClean="0">
                <a:solidFill>
                  <a:srgbClr val="D0363B"/>
                </a:solidFill>
                <a:latin typeface="Century Gothic" panose="020B0502020202020204" pitchFamily="34" charset="0"/>
              </a:rPr>
              <a:t>16</a:t>
            </a:r>
            <a:r>
              <a:rPr lang="fr-FR" altLang="fr-FR" sz="1400" dirty="0" smtClean="0">
                <a:latin typeface="Century Gothic" panose="020B0502020202020204" pitchFamily="34" charset="0"/>
              </a:rPr>
              <a:t> </a:t>
            </a:r>
            <a:r>
              <a:rPr lang="fr-FR" altLang="fr-FR" sz="1400" dirty="0">
                <a:latin typeface="Century Gothic" panose="020B0502020202020204" pitchFamily="34" charset="0"/>
              </a:rPr>
              <a:t>min de l’école de conduite)</a:t>
            </a:r>
          </a:p>
        </p:txBody>
      </p:sp>
      <p:sp>
        <p:nvSpPr>
          <p:cNvPr id="58" name="ZoneTexte 57">
            <a:extLst>
              <a:ext uri="{FF2B5EF4-FFF2-40B4-BE49-F238E27FC236}">
                <a16:creationId xmlns:a16="http://schemas.microsoft.com/office/drawing/2014/main" id="{F7AD8E50-EED4-4FD1-B081-5CBCDFD4AAAC}"/>
              </a:ext>
            </a:extLst>
          </p:cNvPr>
          <p:cNvSpPr txBox="1"/>
          <p:nvPr/>
        </p:nvSpPr>
        <p:spPr>
          <a:xfrm>
            <a:off x="400593" y="4562551"/>
            <a:ext cx="6984275" cy="307777"/>
          </a:xfrm>
          <a:prstGeom prst="rect">
            <a:avLst/>
          </a:prstGeom>
          <a:noFill/>
        </p:spPr>
        <p:txBody>
          <a:bodyPr wrap="square" numCol="1" rtlCol="0">
            <a:spAutoFit/>
          </a:bodyPr>
          <a:lstStyle/>
          <a:p>
            <a:r>
              <a:rPr lang="fr-FR" altLang="fr-FR" sz="1400" dirty="0" smtClean="0">
                <a:latin typeface="Century Gothic" panose="020B0502020202020204" pitchFamily="34" charset="0"/>
              </a:rPr>
              <a:t>Le </a:t>
            </a:r>
            <a:r>
              <a:rPr lang="fr-FR" altLang="fr-FR" sz="1400" dirty="0">
                <a:latin typeface="Century Gothic" panose="020B0502020202020204" pitchFamily="34" charset="0"/>
              </a:rPr>
              <a:t>point de RDV se fait toujours à </a:t>
            </a:r>
            <a:r>
              <a:rPr lang="fr-FR" altLang="fr-FR" sz="1400" dirty="0" smtClean="0">
                <a:latin typeface="Century Gothic" panose="020B0502020202020204" pitchFamily="34" charset="0"/>
              </a:rPr>
              <a:t>l’école de conduite</a:t>
            </a:r>
            <a:endParaRPr lang="fr-FR" altLang="fr-FR" sz="1400" dirty="0">
              <a:latin typeface="Century Gothic" panose="020B0502020202020204" pitchFamily="34" charset="0"/>
            </a:endParaRPr>
          </a:p>
        </p:txBody>
      </p:sp>
      <p:sp>
        <p:nvSpPr>
          <p:cNvPr id="59" name="ZoneTexte 58">
            <a:extLst>
              <a:ext uri="{FF2B5EF4-FFF2-40B4-BE49-F238E27FC236}">
                <a16:creationId xmlns:a16="http://schemas.microsoft.com/office/drawing/2014/main" id="{B24D9A68-417E-4178-9880-A8F032B52DFE}"/>
              </a:ext>
            </a:extLst>
          </p:cNvPr>
          <p:cNvSpPr txBox="1"/>
          <p:nvPr/>
        </p:nvSpPr>
        <p:spPr>
          <a:xfrm>
            <a:off x="400593" y="5294268"/>
            <a:ext cx="8168642" cy="738664"/>
          </a:xfrm>
          <a:prstGeom prst="rect">
            <a:avLst/>
          </a:prstGeom>
          <a:noFill/>
        </p:spPr>
        <p:txBody>
          <a:bodyPr wrap="square" numCol="1" rtlCol="0">
            <a:spAutoFit/>
          </a:bodyPr>
          <a:lstStyle/>
          <a:p>
            <a:pPr algn="just"/>
            <a:r>
              <a:rPr lang="fr-FR" altLang="fr-FR" sz="1400" b="1" dirty="0">
                <a:latin typeface="Century Gothic" panose="020B0502020202020204" pitchFamily="34" charset="0"/>
              </a:rPr>
              <a:t>Engagé dans une démarche qualité</a:t>
            </a:r>
            <a:r>
              <a:rPr lang="fr-FR" altLang="fr-FR" sz="1400" dirty="0">
                <a:latin typeface="Century Gothic" panose="020B0502020202020204" pitchFamily="34" charset="0"/>
              </a:rPr>
              <a:t>, le </a:t>
            </a:r>
            <a:r>
              <a:rPr lang="fr-FR" altLang="fr-FR" sz="1400" b="1" dirty="0">
                <a:latin typeface="Century Gothic" panose="020B0502020202020204" pitchFamily="34" charset="0"/>
              </a:rPr>
              <a:t>CER </a:t>
            </a:r>
            <a:r>
              <a:rPr lang="fr-FR" altLang="fr-FR" sz="1400" b="1" dirty="0" smtClean="0">
                <a:solidFill>
                  <a:srgbClr val="D0363B"/>
                </a:solidFill>
                <a:latin typeface="Century Gothic" panose="020B0502020202020204" pitchFamily="34" charset="0"/>
              </a:rPr>
              <a:t>Eglise de Colombes</a:t>
            </a:r>
            <a:r>
              <a:rPr lang="fr-FR" altLang="fr-FR" sz="1400" b="1" dirty="0" smtClean="0">
                <a:latin typeface="Century Gothic" panose="020B0502020202020204" pitchFamily="34" charset="0"/>
              </a:rPr>
              <a:t> </a:t>
            </a:r>
            <a:r>
              <a:rPr lang="fr-FR" altLang="fr-FR" sz="1400" dirty="0">
                <a:latin typeface="Century Gothic" panose="020B0502020202020204" pitchFamily="34" charset="0"/>
              </a:rPr>
              <a:t>met à votre disposition un enseignant expert pour un groupe de </a:t>
            </a:r>
            <a:r>
              <a:rPr lang="fr-FR" altLang="fr-FR" sz="1400" dirty="0" smtClean="0">
                <a:solidFill>
                  <a:srgbClr val="D0363B"/>
                </a:solidFill>
                <a:latin typeface="Century Gothic" panose="020B0502020202020204" pitchFamily="34" charset="0"/>
              </a:rPr>
              <a:t>4</a:t>
            </a:r>
            <a:r>
              <a:rPr lang="fr-FR" altLang="fr-FR" sz="1400" dirty="0" smtClean="0">
                <a:latin typeface="Century Gothic" panose="020B0502020202020204" pitchFamily="34" charset="0"/>
              </a:rPr>
              <a:t> </a:t>
            </a:r>
            <a:r>
              <a:rPr lang="fr-FR" altLang="fr-FR" sz="1400" dirty="0">
                <a:latin typeface="Century Gothic" panose="020B0502020202020204" pitchFamily="34" charset="0"/>
              </a:rPr>
              <a:t>élèves maximum lors des </a:t>
            </a:r>
            <a:r>
              <a:rPr lang="fr-FR" altLang="fr-FR" sz="1400" b="1" dirty="0">
                <a:latin typeface="Century Gothic" panose="020B0502020202020204" pitchFamily="34" charset="0"/>
              </a:rPr>
              <a:t>cours de maniabilité sur plateau</a:t>
            </a:r>
            <a:r>
              <a:rPr lang="fr-FR" altLang="fr-FR" sz="1400" dirty="0">
                <a:latin typeface="Century Gothic" panose="020B0502020202020204" pitchFamily="34" charset="0"/>
              </a:rPr>
              <a:t>, et un groupe </a:t>
            </a:r>
            <a:r>
              <a:rPr lang="fr-FR" altLang="fr-FR" sz="1400" dirty="0" smtClean="0">
                <a:solidFill>
                  <a:srgbClr val="D0363B"/>
                </a:solidFill>
                <a:latin typeface="Century Gothic" panose="020B0502020202020204" pitchFamily="34" charset="0"/>
              </a:rPr>
              <a:t>3</a:t>
            </a:r>
            <a:r>
              <a:rPr lang="fr-FR" altLang="fr-FR" sz="1400" dirty="0" smtClean="0">
                <a:latin typeface="Century Gothic" panose="020B0502020202020204" pitchFamily="34" charset="0"/>
              </a:rPr>
              <a:t> </a:t>
            </a:r>
            <a:r>
              <a:rPr lang="fr-FR" altLang="fr-FR" sz="1400" dirty="0">
                <a:latin typeface="Century Gothic" panose="020B0502020202020204" pitchFamily="34" charset="0"/>
              </a:rPr>
              <a:t>élèves maximum lors des</a:t>
            </a:r>
            <a:r>
              <a:rPr lang="fr-FR" altLang="fr-FR" sz="1400" b="1" dirty="0">
                <a:latin typeface="Century Gothic" panose="020B0502020202020204" pitchFamily="34" charset="0"/>
              </a:rPr>
              <a:t> cours de circulation</a:t>
            </a:r>
            <a:r>
              <a:rPr lang="fr-FR" altLang="fr-FR" sz="1400" dirty="0">
                <a:latin typeface="Century Gothic" panose="020B0502020202020204" pitchFamily="34" charset="0"/>
              </a:rPr>
              <a:t>. </a:t>
            </a:r>
          </a:p>
        </p:txBody>
      </p:sp>
    </p:spTree>
    <p:extLst>
      <p:ext uri="{BB962C8B-B14F-4D97-AF65-F5344CB8AC3E}">
        <p14:creationId xmlns:p14="http://schemas.microsoft.com/office/powerpoint/2010/main" val="35124888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Image 34">
            <a:extLst>
              <a:ext uri="{FF2B5EF4-FFF2-40B4-BE49-F238E27FC236}">
                <a16:creationId xmlns:a16="http://schemas.microsoft.com/office/drawing/2014/main" id="{B9C41840-1C05-42AB-BD5E-52321373826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81917" y="635086"/>
            <a:ext cx="1962295" cy="1752509"/>
          </a:xfrm>
          <a:prstGeom prst="rect">
            <a:avLst/>
          </a:prstGeom>
        </p:spPr>
      </p:pic>
      <p:sp>
        <p:nvSpPr>
          <p:cNvPr id="31" name="ZoneTexte 30">
            <a:extLst>
              <a:ext uri="{FF2B5EF4-FFF2-40B4-BE49-F238E27FC236}">
                <a16:creationId xmlns:a16="http://schemas.microsoft.com/office/drawing/2014/main" id="{D0C19008-7AA4-4623-8D02-0E973CE8FD4D}"/>
              </a:ext>
            </a:extLst>
          </p:cNvPr>
          <p:cNvSpPr txBox="1"/>
          <p:nvPr/>
        </p:nvSpPr>
        <p:spPr>
          <a:xfrm>
            <a:off x="504850" y="677137"/>
            <a:ext cx="5831383" cy="1569660"/>
          </a:xfrm>
          <a:prstGeom prst="rect">
            <a:avLst/>
          </a:prstGeom>
          <a:noFill/>
        </p:spPr>
        <p:txBody>
          <a:bodyPr wrap="square" numCol="1" rtlCol="0">
            <a:spAutoFit/>
          </a:bodyPr>
          <a:lstStyle/>
          <a:p>
            <a:pPr marL="0" marR="0" lvl="0" indent="0" algn="r" defTabSz="457200" rtl="0" eaLnBrk="1" latinLnBrk="0" hangingPunct="1">
              <a:lnSpc>
                <a:spcPct val="100000"/>
              </a:lnSpc>
              <a:spcBef>
                <a:spcPts val="0"/>
              </a:spcBef>
              <a:spcAft>
                <a:spcPts val="0"/>
              </a:spcAft>
              <a:buClrTx/>
              <a:buSzTx/>
              <a:buFontTx/>
              <a:buNone/>
              <a:tabLst/>
              <a:defRPr/>
            </a:pPr>
            <a: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t>LES ENJEUX</a:t>
            </a:r>
            <a:r>
              <a:rPr kumimoji="0" lang="fr-FR" altLang="fr-FR" sz="3200" b="1" i="0" u="sng"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r>
            <a:br>
              <a:rPr kumimoji="0" lang="fr-FR" altLang="fr-FR" sz="3200" b="1" i="0" u="sng"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DES FORMATIONS</a:t>
            </a:r>
            <a:b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AUX PERMIS DE CONDUIRE</a:t>
            </a:r>
          </a:p>
        </p:txBody>
      </p:sp>
      <p:sp>
        <p:nvSpPr>
          <p:cNvPr id="41" name="Rectangle 40">
            <a:extLst>
              <a:ext uri="{FF2B5EF4-FFF2-40B4-BE49-F238E27FC236}">
                <a16:creationId xmlns:a16="http://schemas.microsoft.com/office/drawing/2014/main" id="{10C2365E-A5F6-49BC-AF85-BD9F48BF099C}"/>
              </a:ext>
            </a:extLst>
          </p:cNvPr>
          <p:cNvSpPr/>
          <p:nvPr/>
        </p:nvSpPr>
        <p:spPr>
          <a:xfrm>
            <a:off x="504851" y="2387595"/>
            <a:ext cx="3505640" cy="3827417"/>
          </a:xfrm>
          <a:prstGeom prst="rect">
            <a:avLst/>
          </a:prstGeom>
          <a:solidFill>
            <a:srgbClr val="F5F4EE"/>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Montserrat"/>
              <a:ea typeface="+mn-ea"/>
              <a:cs typeface="+mn-cs"/>
            </a:endParaRPr>
          </a:p>
        </p:txBody>
      </p:sp>
      <p:sp>
        <p:nvSpPr>
          <p:cNvPr id="42" name="Rectangle 41">
            <a:extLst>
              <a:ext uri="{FF2B5EF4-FFF2-40B4-BE49-F238E27FC236}">
                <a16:creationId xmlns:a16="http://schemas.microsoft.com/office/drawing/2014/main" id="{06685D79-8145-4D9E-B26E-DEBB60C660BC}"/>
              </a:ext>
            </a:extLst>
          </p:cNvPr>
          <p:cNvSpPr/>
          <p:nvPr/>
        </p:nvSpPr>
        <p:spPr>
          <a:xfrm>
            <a:off x="504851" y="2605715"/>
            <a:ext cx="3505640" cy="365760"/>
          </a:xfrm>
          <a:prstGeom prst="rect">
            <a:avLst/>
          </a:prstGeom>
          <a:solidFill>
            <a:srgbClr val="D0363B"/>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8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ENJEUX &amp; OBJECTIFS</a:t>
            </a:r>
          </a:p>
        </p:txBody>
      </p:sp>
      <p:sp>
        <p:nvSpPr>
          <p:cNvPr id="2" name="ZoneTexte 1">
            <a:extLst>
              <a:ext uri="{FF2B5EF4-FFF2-40B4-BE49-F238E27FC236}">
                <a16:creationId xmlns:a16="http://schemas.microsoft.com/office/drawing/2014/main" id="{1B3EA63D-2740-469F-8982-DB60772B46B1}"/>
              </a:ext>
            </a:extLst>
          </p:cNvPr>
          <p:cNvSpPr txBox="1"/>
          <p:nvPr/>
        </p:nvSpPr>
        <p:spPr>
          <a:xfrm>
            <a:off x="575888" y="3109828"/>
            <a:ext cx="3282079" cy="3170099"/>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L’obtention du permis de conduire est devenue un outil social indispensable pour une très grande partie des jeunes de notre société.</a:t>
            </a: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Au-delà du </a:t>
            </a:r>
            <a:r>
              <a:rPr kumimoji="0" lang="fr-FR" altLang="fr-FR" sz="1000" b="1" i="0" u="none"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t>plaisir de conduire</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l’utilisation d’un véhicule est souvent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indispensable</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pour les études, le travail ou les loisirs.</a:t>
            </a:r>
            <a:b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r>
            <a:b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&gt;&gt; ROULER EN SÉCURITÉ EST DONC UNE</a:t>
            </a:r>
            <a:b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NÉCESSITÉ POUR TOUS QUELQUE SOIT LE VEHICULE UTILISE.</a:t>
            </a:r>
          </a:p>
          <a:p>
            <a:pPr marL="0" marR="0" lvl="0" indent="0" algn="l" defTabSz="457200" rtl="0" eaLnBrk="1" latinLnBrk="0" hangingPunct="1">
              <a:lnSpc>
                <a:spcPct val="100000"/>
              </a:lnSpc>
              <a:spcBef>
                <a:spcPts val="0"/>
              </a:spcBef>
              <a:spcAft>
                <a:spcPts val="0"/>
              </a:spcAft>
              <a:buClrTx/>
              <a:buSzTx/>
              <a:buFontTx/>
              <a:buNone/>
              <a:tabLst/>
              <a:defRPr/>
            </a:pPr>
            <a:endPar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L’objectif principal des écoles de conduite du réseau CER est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d’amener tout élève vers la réussite, </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en transmettant à chacun la maîtrise de compétences en termes de </a:t>
            </a:r>
            <a:r>
              <a:rPr kumimoji="0" lang="fr-FR" altLang="fr-FR" sz="1000" b="1" i="0" u="none"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t>savoir-être, savoirs, savoir-faire et savoir-devenir.</a:t>
            </a:r>
            <a:br>
              <a:rPr kumimoji="0" lang="fr-FR" altLang="fr-FR" sz="1000" b="1" i="0" u="none"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br>
            <a:endParaRPr kumimoji="0" lang="fr-FR" altLang="fr-FR" sz="1000" b="1" i="0" u="none" strike="noStrike" kern="1200" cap="none" spc="0" normalizeH="0" baseline="0" noProof="0" dirty="0">
              <a:ln>
                <a:noFill/>
              </a:ln>
              <a:solidFill>
                <a:srgbClr val="D0363B"/>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Apprendre à conduire est une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démarche éducative exigeante</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devant être prise au </a:t>
            </a:r>
            <a:r>
              <a:rPr kumimoji="0" lang="fr-FR" altLang="fr-FR" sz="10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sérieux</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et avec </a:t>
            </a:r>
            <a:r>
              <a:rPr kumimoji="0" lang="fr-FR" altLang="fr-FR" sz="10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assiduité</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p:txBody>
      </p:sp>
      <p:sp>
        <p:nvSpPr>
          <p:cNvPr id="45" name="Triangle rectangle 44">
            <a:extLst>
              <a:ext uri="{FF2B5EF4-FFF2-40B4-BE49-F238E27FC236}">
                <a16:creationId xmlns:a16="http://schemas.microsoft.com/office/drawing/2014/main" id="{311EB5EC-0B2D-465A-B824-D46B858C47EB}"/>
              </a:ext>
            </a:extLst>
          </p:cNvPr>
          <p:cNvSpPr/>
          <p:nvPr/>
        </p:nvSpPr>
        <p:spPr>
          <a:xfrm rot="10800000">
            <a:off x="4215143" y="2540855"/>
            <a:ext cx="4511039" cy="3996630"/>
          </a:xfrm>
          <a:prstGeom prst="rtTriangle">
            <a:avLst/>
          </a:prstGeom>
          <a:solidFill>
            <a:srgbClr val="2D2D2D"/>
          </a:solidFill>
          <a:ln w="9525">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white"/>
              </a:solidFill>
              <a:effectLst/>
              <a:uLnTx/>
              <a:uFillTx/>
              <a:latin typeface="Montserrat"/>
              <a:ea typeface="+mn-ea"/>
              <a:cs typeface="+mn-cs"/>
            </a:endParaRPr>
          </a:p>
        </p:txBody>
      </p:sp>
      <p:sp>
        <p:nvSpPr>
          <p:cNvPr id="46" name="Triangle rectangle 45">
            <a:extLst>
              <a:ext uri="{FF2B5EF4-FFF2-40B4-BE49-F238E27FC236}">
                <a16:creationId xmlns:a16="http://schemas.microsoft.com/office/drawing/2014/main" id="{7B3A8E57-7443-4574-BF81-13635290F227}"/>
              </a:ext>
            </a:extLst>
          </p:cNvPr>
          <p:cNvSpPr/>
          <p:nvPr/>
        </p:nvSpPr>
        <p:spPr>
          <a:xfrm>
            <a:off x="4203406" y="2537538"/>
            <a:ext cx="4159722" cy="3685376"/>
          </a:xfrm>
          <a:prstGeom prst="rtTriangle">
            <a:avLst/>
          </a:prstGeom>
          <a:blipFill rotWithShape="1">
            <a:blip r:embed="rId3" cstate="print">
              <a:extLst>
                <a:ext uri="{28A0092B-C50C-407E-A947-70E740481C1C}">
                  <a14:useLocalDpi xmlns:a14="http://schemas.microsoft.com/office/drawing/2010/main" val="0"/>
                </a:ext>
              </a:extLst>
            </a:blip>
            <a:srcRect/>
            <a:stretch>
              <a:fillRect/>
            </a:stretch>
          </a:blipFill>
          <a:ln>
            <a:solidFill>
              <a:srgbClr val="F5F4EE"/>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Montserrat"/>
              <a:ea typeface="+mn-ea"/>
              <a:cs typeface="+mn-cs"/>
            </a:endParaRPr>
          </a:p>
        </p:txBody>
      </p:sp>
      <p:sp>
        <p:nvSpPr>
          <p:cNvPr id="47" name="Rectangle 46">
            <a:extLst>
              <a:ext uri="{FF2B5EF4-FFF2-40B4-BE49-F238E27FC236}">
                <a16:creationId xmlns:a16="http://schemas.microsoft.com/office/drawing/2014/main" id="{04221A2F-BC81-4013-BF47-6C6BFF9E6768}"/>
              </a:ext>
            </a:extLst>
          </p:cNvPr>
          <p:cNvSpPr/>
          <p:nvPr/>
        </p:nvSpPr>
        <p:spPr>
          <a:xfrm>
            <a:off x="4214258" y="2650539"/>
            <a:ext cx="4511039" cy="365760"/>
          </a:xfrm>
          <a:prstGeom prst="rect">
            <a:avLst/>
          </a:prstGeom>
          <a:solidFill>
            <a:srgbClr val="F5F4EE"/>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2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Comment sont évalués vos progrès ? </a:t>
            </a:r>
          </a:p>
        </p:txBody>
      </p:sp>
      <p:sp>
        <p:nvSpPr>
          <p:cNvPr id="48" name="ZoneTexte 47">
            <a:extLst>
              <a:ext uri="{FF2B5EF4-FFF2-40B4-BE49-F238E27FC236}">
                <a16:creationId xmlns:a16="http://schemas.microsoft.com/office/drawing/2014/main" id="{9A3ADCCD-25F8-479E-B6A7-39F4509B8A36}"/>
              </a:ext>
            </a:extLst>
          </p:cNvPr>
          <p:cNvSpPr txBox="1"/>
          <p:nvPr/>
        </p:nvSpPr>
        <p:spPr>
          <a:xfrm>
            <a:off x="5356746" y="3079669"/>
            <a:ext cx="3359842" cy="369332"/>
          </a:xfrm>
          <a:prstGeom prst="rect">
            <a:avLst/>
          </a:prstGeom>
          <a:noFill/>
        </p:spPr>
        <p:txBody>
          <a:bodyPr wrap="square" numCol="1" rtlCol="0">
            <a:spAutoFit/>
          </a:bodyPr>
          <a:lstStyle/>
          <a:p>
            <a:pPr marL="0" marR="0" lvl="0" indent="0" algn="r" defTabSz="457200" rtl="0" eaLnBrk="1" latinLnBrk="0" hangingPunct="1">
              <a:lnSpc>
                <a:spcPct val="100000"/>
              </a:lnSpc>
              <a:spcBef>
                <a:spcPts val="0"/>
              </a:spcBef>
              <a:spcAft>
                <a:spcPts val="0"/>
              </a:spcAft>
              <a:buClrTx/>
              <a:buSzTx/>
              <a:buFontTx/>
              <a:buNone/>
              <a:tabLst/>
              <a:defRPr/>
            </a:pP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 l’aide de </a:t>
            </a:r>
            <a:r>
              <a:rPr kumimoji="0" lang="fr-FR" altLang="fr-FR" sz="9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grilles de progression </a:t>
            </a: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permettant</a:t>
            </a:r>
            <a:b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de valider vos acquis !</a:t>
            </a:r>
          </a:p>
        </p:txBody>
      </p:sp>
      <p:sp>
        <p:nvSpPr>
          <p:cNvPr id="50" name="ZoneTexte 49">
            <a:extLst>
              <a:ext uri="{FF2B5EF4-FFF2-40B4-BE49-F238E27FC236}">
                <a16:creationId xmlns:a16="http://schemas.microsoft.com/office/drawing/2014/main" id="{783D7752-E344-44CE-984E-E76B305B1781}"/>
              </a:ext>
            </a:extLst>
          </p:cNvPr>
          <p:cNvSpPr txBox="1"/>
          <p:nvPr/>
        </p:nvSpPr>
        <p:spPr>
          <a:xfrm>
            <a:off x="5431809" y="3408773"/>
            <a:ext cx="3284779" cy="507831"/>
          </a:xfrm>
          <a:prstGeom prst="rect">
            <a:avLst/>
          </a:prstGeom>
          <a:noFill/>
        </p:spPr>
        <p:txBody>
          <a:bodyPr wrap="square" numCol="1" rtlCol="0">
            <a:spAutoFit/>
          </a:bodyPr>
          <a:lstStyle/>
          <a:p>
            <a:pPr marL="0" marR="0" lvl="0" indent="0" algn="r" defTabSz="457200" rtl="0" eaLnBrk="1" latinLnBrk="0" hangingPunct="1">
              <a:lnSpc>
                <a:spcPct val="100000"/>
              </a:lnSpc>
              <a:spcBef>
                <a:spcPts val="0"/>
              </a:spcBef>
              <a:spcAft>
                <a:spcPts val="0"/>
              </a:spcAft>
              <a:buClrTx/>
              <a:buSzTx/>
              <a:buFontTx/>
              <a:buNone/>
              <a:tabLst/>
              <a:defRPr/>
            </a:pP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L’enseignant évalue vos </a:t>
            </a:r>
            <a:r>
              <a:rPr kumimoji="0" lang="fr-FR" altLang="fr-FR" sz="9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savoirs comportementaux, techniques et environnementaux </a:t>
            </a: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au fil</a:t>
            </a:r>
            <a:b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de votre apprentissage. </a:t>
            </a:r>
          </a:p>
        </p:txBody>
      </p:sp>
      <p:sp>
        <p:nvSpPr>
          <p:cNvPr id="51" name="ZoneTexte 50">
            <a:extLst>
              <a:ext uri="{FF2B5EF4-FFF2-40B4-BE49-F238E27FC236}">
                <a16:creationId xmlns:a16="http://schemas.microsoft.com/office/drawing/2014/main" id="{8B8B444C-0694-4534-9A17-E0412DB5AE2B}"/>
              </a:ext>
            </a:extLst>
          </p:cNvPr>
          <p:cNvSpPr txBox="1"/>
          <p:nvPr/>
        </p:nvSpPr>
        <p:spPr>
          <a:xfrm>
            <a:off x="6417693" y="3963107"/>
            <a:ext cx="2358616" cy="1200329"/>
          </a:xfrm>
          <a:prstGeom prst="rect">
            <a:avLst/>
          </a:prstGeom>
          <a:noFill/>
        </p:spPr>
        <p:txBody>
          <a:bodyPr wrap="square" numCol="1" rtlCol="0">
            <a:spAutoFit/>
          </a:bodyPr>
          <a:lstStyle/>
          <a:p>
            <a:pPr marL="0" marR="0" lvl="0" indent="0" algn="r" defTabSz="457200" rtl="0" eaLnBrk="1" latinLnBrk="0" hangingPunct="1">
              <a:lnSpc>
                <a:spcPct val="100000"/>
              </a:lnSpc>
              <a:spcBef>
                <a:spcPts val="0"/>
              </a:spcBef>
              <a:spcAft>
                <a:spcPts val="0"/>
              </a:spcAft>
              <a:buClrTx/>
              <a:buSzTx/>
              <a:buFontTx/>
              <a:buNone/>
              <a:tabLst/>
              <a:defRPr/>
            </a:pP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Des </a:t>
            </a:r>
            <a:r>
              <a:rPr kumimoji="0" lang="fr-FR" altLang="fr-FR" sz="9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évaluations</a:t>
            </a: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tout au long de votre parcours vous permettront également de </a:t>
            </a:r>
            <a:r>
              <a:rPr kumimoji="0" lang="fr-FR" altLang="fr-FR" sz="9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mesurer vos progrès</a:t>
            </a: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et ainsi vous présenter aux épreuves du permis de conduire</a:t>
            </a:r>
            <a:r>
              <a:rPr kumimoji="0" lang="fr-FR" altLang="fr-FR" sz="900" b="0" i="0" u="none" strike="noStrike" kern="1200" cap="none" spc="0" normalizeH="0" noProof="0" dirty="0">
                <a:ln>
                  <a:noFill/>
                </a:ln>
                <a:solidFill>
                  <a:prstClr val="white"/>
                </a:solidFill>
                <a:effectLst/>
                <a:uLnTx/>
                <a:uFillTx/>
                <a:latin typeface="Century Gothic" panose="020B0502020202020204" pitchFamily="34" charset="0"/>
                <a:ea typeface="+mn-ea"/>
                <a:cs typeface="+mn-cs"/>
              </a:rPr>
              <a:t> </a:t>
            </a: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lorsque </a:t>
            </a:r>
            <a:r>
              <a:rPr kumimoji="0" lang="fr-FR" altLang="fr-FR" sz="9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l’ensemble des 	compétences requises seront validées et qu’examen </a:t>
            </a:r>
          </a:p>
          <a:p>
            <a:pPr marL="0" marR="0" lvl="0" indent="0" algn="r" defTabSz="457200" rtl="0" eaLnBrk="1" latinLnBrk="0" hangingPunct="1">
              <a:lnSpc>
                <a:spcPct val="100000"/>
              </a:lnSpc>
              <a:spcBef>
                <a:spcPts val="0"/>
              </a:spcBef>
              <a:spcAft>
                <a:spcPts val="0"/>
              </a:spcAft>
              <a:buClrTx/>
              <a:buSzTx/>
              <a:buFontTx/>
              <a:buNone/>
              <a:tabLst/>
              <a:defRPr/>
            </a:pPr>
            <a:r>
              <a:rPr kumimoji="0" lang="fr-FR" altLang="fr-FR" sz="9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blanc sera effectué</a:t>
            </a:r>
            <a:r>
              <a:rPr kumimoji="0" lang="fr-FR" altLang="fr-FR" sz="9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t>
            </a:r>
          </a:p>
        </p:txBody>
      </p:sp>
      <p:sp>
        <p:nvSpPr>
          <p:cNvPr id="52" name="Rectangle 51">
            <a:extLst>
              <a:ext uri="{FF2B5EF4-FFF2-40B4-BE49-F238E27FC236}">
                <a16:creationId xmlns:a16="http://schemas.microsoft.com/office/drawing/2014/main" id="{D7DF4503-5260-4DF6-91A6-AEC9A57CB0A5}"/>
              </a:ext>
            </a:extLst>
          </p:cNvPr>
          <p:cNvSpPr/>
          <p:nvPr/>
        </p:nvSpPr>
        <p:spPr>
          <a:xfrm>
            <a:off x="8159931" y="6222914"/>
            <a:ext cx="653143" cy="143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Montserrat"/>
              <a:ea typeface="+mn-ea"/>
              <a:cs typeface="+mn-cs"/>
            </a:endParaRPr>
          </a:p>
        </p:txBody>
      </p:sp>
      <p:sp>
        <p:nvSpPr>
          <p:cNvPr id="53" name="Triangle rectangle 52">
            <a:extLst>
              <a:ext uri="{FF2B5EF4-FFF2-40B4-BE49-F238E27FC236}">
                <a16:creationId xmlns:a16="http://schemas.microsoft.com/office/drawing/2014/main" id="{999EF177-2EDD-47E4-A3E8-0E1AC2F887E8}"/>
              </a:ext>
            </a:extLst>
          </p:cNvPr>
          <p:cNvSpPr/>
          <p:nvPr/>
        </p:nvSpPr>
        <p:spPr>
          <a:xfrm rot="10800000">
            <a:off x="8456631" y="6366154"/>
            <a:ext cx="281287" cy="201146"/>
          </a:xfrm>
          <a:prstGeom prst="rtTriangle">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Montserrat"/>
              <a:ea typeface="+mn-ea"/>
              <a:cs typeface="+mn-cs"/>
            </a:endParaRPr>
          </a:p>
        </p:txBody>
      </p:sp>
      <p:pic>
        <p:nvPicPr>
          <p:cNvPr id="56" name="Image 55">
            <a:extLst>
              <a:ext uri="{FF2B5EF4-FFF2-40B4-BE49-F238E27FC236}">
                <a16:creationId xmlns:a16="http://schemas.microsoft.com/office/drawing/2014/main" id="{A9254B22-7D6B-42E8-A3D3-3BCA2A77DE4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46424" y="5366731"/>
            <a:ext cx="713507" cy="712937"/>
          </a:xfrm>
          <a:prstGeom prst="rect">
            <a:avLst/>
          </a:prstGeom>
        </p:spPr>
      </p:pic>
      <p:sp>
        <p:nvSpPr>
          <p:cNvPr id="18" name="ZoneTexte 17">
            <a:extLst>
              <a:ext uri="{FF2B5EF4-FFF2-40B4-BE49-F238E27FC236}">
                <a16:creationId xmlns:a16="http://schemas.microsoft.com/office/drawing/2014/main" id="{EB5DA535-BC3C-48B1-89C4-98BC8B45DD19}"/>
              </a:ext>
            </a:extLst>
          </p:cNvPr>
          <p:cNvSpPr txBox="1"/>
          <p:nvPr/>
        </p:nvSpPr>
        <p:spPr>
          <a:xfrm>
            <a:off x="6922884" y="6509394"/>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1.2 DU LABEL DE L’ETAT</a:t>
            </a:r>
          </a:p>
        </p:txBody>
      </p:sp>
    </p:spTree>
    <p:extLst>
      <p:ext uri="{BB962C8B-B14F-4D97-AF65-F5344CB8AC3E}">
        <p14:creationId xmlns:p14="http://schemas.microsoft.com/office/powerpoint/2010/main" val="20530591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ZoneTexte 30">
            <a:extLst>
              <a:ext uri="{FF2B5EF4-FFF2-40B4-BE49-F238E27FC236}">
                <a16:creationId xmlns:a16="http://schemas.microsoft.com/office/drawing/2014/main" id="{D0C19008-7AA4-4623-8D02-0E973CE8FD4D}"/>
              </a:ext>
            </a:extLst>
          </p:cNvPr>
          <p:cNvSpPr txBox="1"/>
          <p:nvPr/>
        </p:nvSpPr>
        <p:spPr>
          <a:xfrm>
            <a:off x="1602297" y="520897"/>
            <a:ext cx="7063530" cy="1569660"/>
          </a:xfrm>
          <a:prstGeom prst="rect">
            <a:avLst/>
          </a:prstGeom>
          <a:noFill/>
        </p:spPr>
        <p:txBody>
          <a:bodyPr wrap="square" numCol="1" rtlCol="0">
            <a:spAutoFit/>
          </a:bodyPr>
          <a:lstStyle/>
          <a:p>
            <a:pPr marL="0" marR="0" lvl="0" indent="0" algn="r" defTabSz="457200" rtl="0" eaLnBrk="1" latinLnBrk="0" hangingPunct="1">
              <a:lnSpc>
                <a:spcPct val="100000"/>
              </a:lnSpc>
              <a:spcBef>
                <a:spcPts val="0"/>
              </a:spcBef>
              <a:spcAft>
                <a:spcPts val="0"/>
              </a:spcAft>
              <a:buClrTx/>
              <a:buSzTx/>
              <a:buFontTx/>
              <a:buNone/>
              <a:tabLst/>
              <a:defRPr/>
            </a:pPr>
            <a: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t>TOUT SAVOIR SUR</a:t>
            </a:r>
            <a:b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L’EXAMEN THÉORIQUE</a:t>
            </a:r>
            <a:b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DU PERMIS DE CONDUIRE</a:t>
            </a:r>
          </a:p>
        </p:txBody>
      </p:sp>
      <p:pic>
        <p:nvPicPr>
          <p:cNvPr id="6" name="Image 5">
            <a:extLst>
              <a:ext uri="{FF2B5EF4-FFF2-40B4-BE49-F238E27FC236}">
                <a16:creationId xmlns:a16="http://schemas.microsoft.com/office/drawing/2014/main" id="{5A85318A-3321-4639-B737-03A4E0C07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32860">
            <a:off x="1687657" y="784980"/>
            <a:ext cx="1045382" cy="1044547"/>
          </a:xfrm>
          <a:prstGeom prst="rect">
            <a:avLst/>
          </a:prstGeom>
        </p:spPr>
      </p:pic>
      <p:sp>
        <p:nvSpPr>
          <p:cNvPr id="11" name="Rectangle 10">
            <a:extLst>
              <a:ext uri="{FF2B5EF4-FFF2-40B4-BE49-F238E27FC236}">
                <a16:creationId xmlns:a16="http://schemas.microsoft.com/office/drawing/2014/main" id="{7A4918A1-CB1A-46D7-B60B-D22536D05AF7}"/>
              </a:ext>
            </a:extLst>
          </p:cNvPr>
          <p:cNvSpPr/>
          <p:nvPr/>
        </p:nvSpPr>
        <p:spPr>
          <a:xfrm>
            <a:off x="4279900" y="2501986"/>
            <a:ext cx="4373227" cy="3720518"/>
          </a:xfrm>
          <a:prstGeom prst="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white"/>
              </a:solidFill>
              <a:effectLst/>
              <a:uLnTx/>
              <a:uFillTx/>
              <a:latin typeface="Montserrat"/>
              <a:ea typeface="+mn-ea"/>
              <a:cs typeface="+mn-cs"/>
            </a:endParaRPr>
          </a:p>
        </p:txBody>
      </p:sp>
      <p:sp>
        <p:nvSpPr>
          <p:cNvPr id="12" name="ZoneTexte 11">
            <a:extLst>
              <a:ext uri="{FF2B5EF4-FFF2-40B4-BE49-F238E27FC236}">
                <a16:creationId xmlns:a16="http://schemas.microsoft.com/office/drawing/2014/main" id="{9CD46DA5-137C-4B8E-B36E-F6E11A3C1E09}"/>
              </a:ext>
            </a:extLst>
          </p:cNvPr>
          <p:cNvSpPr txBox="1"/>
          <p:nvPr/>
        </p:nvSpPr>
        <p:spPr>
          <a:xfrm>
            <a:off x="4318000" y="2825149"/>
            <a:ext cx="4296443" cy="3323987"/>
          </a:xfrm>
          <a:prstGeom prst="rect">
            <a:avLst/>
          </a:prstGeom>
          <a:noFill/>
        </p:spPr>
        <p:txBody>
          <a:bodyPr wrap="square" numCol="1" rtlCol="0">
            <a:spAutoFit/>
          </a:bodyPr>
          <a:lstStyle/>
          <a:p>
            <a:pPr lvl="0" algn="just">
              <a:defRPr/>
            </a:pPr>
            <a:r>
              <a:rPr lang="fr-FR" altLang="fr-FR" sz="1000" b="1" dirty="0">
                <a:solidFill>
                  <a:prstClr val="black"/>
                </a:solidFill>
                <a:latin typeface="Century Gothic" panose="020B0502020202020204" pitchFamily="34" charset="0"/>
              </a:rPr>
              <a:t>Validité</a:t>
            </a:r>
          </a:p>
          <a:p>
            <a:pPr lvl="0" algn="just">
              <a:defRPr/>
            </a:pPr>
            <a:r>
              <a:rPr lang="fr-FR" altLang="fr-FR" sz="1000" dirty="0">
                <a:solidFill>
                  <a:prstClr val="black"/>
                </a:solidFill>
                <a:latin typeface="Century Gothic" panose="020B0502020202020204" pitchFamily="34" charset="0"/>
              </a:rPr>
              <a:t>La réussite au  "code" est valable pendant cinq ans et permet de se présenter au maximum cinq fois aux épreuves pratiques. </a:t>
            </a:r>
            <a:br>
              <a:rPr lang="fr-FR" altLang="fr-FR" sz="1000" dirty="0">
                <a:solidFill>
                  <a:prstClr val="black"/>
                </a:solidFill>
                <a:latin typeface="Century Gothic" panose="020B0502020202020204" pitchFamily="34" charset="0"/>
              </a:rPr>
            </a:br>
            <a:r>
              <a:rPr lang="fr-FR" altLang="fr-FR" sz="1000" dirty="0">
                <a:solidFill>
                  <a:prstClr val="black"/>
                </a:solidFill>
                <a:latin typeface="Century Gothic" panose="020B0502020202020204" pitchFamily="34" charset="0"/>
              </a:rPr>
              <a:t>Un candidat déjà titulaire d’une catégorie du permis de conduire est dispensé de se présenter à cette épreuve pendant cinq ans à compter de la date de réussite à l'épreuve en circulation, toujours dans la limite de cinq présentations aux épreuves pratiques.</a:t>
            </a:r>
          </a:p>
          <a:p>
            <a:pPr lvl="0" algn="just">
              <a:defRPr/>
            </a:pPr>
            <a:endParaRPr lang="fr-FR" altLang="fr-FR" sz="1000" dirty="0">
              <a:solidFill>
                <a:prstClr val="black"/>
              </a:solidFill>
              <a:latin typeface="Century Gothic" panose="020B0502020202020204" pitchFamily="34" charset="0"/>
            </a:endParaRPr>
          </a:p>
          <a:p>
            <a:pPr lvl="0" algn="just">
              <a:defRPr/>
            </a:pPr>
            <a:r>
              <a:rPr lang="fr-FR" altLang="fr-FR" sz="1000" b="1" dirty="0">
                <a:solidFill>
                  <a:prstClr val="black"/>
                </a:solidFill>
                <a:latin typeface="Century Gothic" panose="020B0502020202020204" pitchFamily="34" charset="0"/>
              </a:rPr>
              <a:t>Des règles à connaître tout au long de la vie</a:t>
            </a:r>
          </a:p>
          <a:p>
            <a:pPr lvl="0" algn="just">
              <a:defRPr/>
            </a:pPr>
            <a:r>
              <a:rPr lang="fr-FR" altLang="fr-FR" sz="1000" dirty="0">
                <a:solidFill>
                  <a:prstClr val="black"/>
                </a:solidFill>
                <a:latin typeface="Century Gothic" panose="020B0502020202020204" pitchFamily="34" charset="0"/>
              </a:rPr>
              <a:t>La connaissance des règles de sécurité est une condition nécessaire pour votre sécurité mais aussi celle des autres usagers de la route. Le Code de la route doit être connu non seulement pour l'examen mais également être retenu et appliqué tout au long de la vie du conducteur, c'est l'assurance d'une meilleur sécurité pour tous sur les routes.</a:t>
            </a:r>
          </a:p>
          <a:p>
            <a:pPr lvl="0" algn="just">
              <a:defRPr/>
            </a:pPr>
            <a:endParaRPr lang="fr-FR" altLang="fr-FR" sz="1000" dirty="0">
              <a:solidFill>
                <a:prstClr val="black"/>
              </a:solidFill>
              <a:latin typeface="Century Gothic" panose="020B0502020202020204" pitchFamily="34" charset="0"/>
            </a:endParaRPr>
          </a:p>
          <a:p>
            <a:pPr lvl="0" algn="just">
              <a:defRPr/>
            </a:pPr>
            <a:r>
              <a:rPr lang="fr-FR" altLang="fr-FR" sz="1000" dirty="0">
                <a:solidFill>
                  <a:prstClr val="black"/>
                </a:solidFill>
                <a:latin typeface="Century Gothic" panose="020B0502020202020204" pitchFamily="34" charset="0"/>
              </a:rPr>
              <a:t>La routine de la conduite, le temps écoulé depuis la formation au permis, mais également des modifications du Code de la route peuvent contribuer à oublier ou méconnaitre certaines règles. Chacun est encouragé à se former tout au long de sa vie pour rester un conducteur exemplaire.</a:t>
            </a:r>
          </a:p>
        </p:txBody>
      </p:sp>
      <p:sp>
        <p:nvSpPr>
          <p:cNvPr id="16" name="Rectangle 15">
            <a:extLst>
              <a:ext uri="{FF2B5EF4-FFF2-40B4-BE49-F238E27FC236}">
                <a16:creationId xmlns:a16="http://schemas.microsoft.com/office/drawing/2014/main" id="{93FCF262-7430-4764-A976-6E1525BA0EA7}"/>
              </a:ext>
            </a:extLst>
          </p:cNvPr>
          <p:cNvSpPr/>
          <p:nvPr/>
        </p:nvSpPr>
        <p:spPr>
          <a:xfrm>
            <a:off x="5791899" y="2505389"/>
            <a:ext cx="2860644" cy="293615"/>
          </a:xfrm>
          <a:prstGeom prst="rect">
            <a:avLst/>
          </a:prstGeom>
          <a:solidFill>
            <a:srgbClr val="D0363B"/>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CRITÈRES D’ÉVALUATION</a:t>
            </a:r>
          </a:p>
        </p:txBody>
      </p:sp>
      <p:sp>
        <p:nvSpPr>
          <p:cNvPr id="26" name="Rectangle 25">
            <a:extLst>
              <a:ext uri="{FF2B5EF4-FFF2-40B4-BE49-F238E27FC236}">
                <a16:creationId xmlns:a16="http://schemas.microsoft.com/office/drawing/2014/main" id="{5CD78135-B356-4814-9343-0F00D231E9BD}"/>
              </a:ext>
            </a:extLst>
          </p:cNvPr>
          <p:cNvSpPr/>
          <p:nvPr/>
        </p:nvSpPr>
        <p:spPr>
          <a:xfrm>
            <a:off x="458298" y="2501986"/>
            <a:ext cx="3504102" cy="3723564"/>
          </a:xfrm>
          <a:prstGeom prst="rect">
            <a:avLst/>
          </a:prstGeom>
          <a:solidFill>
            <a:srgbClr val="3D3E44"/>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white"/>
              </a:solidFill>
              <a:effectLst/>
              <a:uLnTx/>
              <a:uFillTx/>
              <a:latin typeface="Montserrat"/>
              <a:ea typeface="+mn-ea"/>
              <a:cs typeface="+mn-cs"/>
            </a:endParaRPr>
          </a:p>
        </p:txBody>
      </p:sp>
      <p:sp>
        <p:nvSpPr>
          <p:cNvPr id="2" name="ZoneTexte 1">
            <a:extLst>
              <a:ext uri="{FF2B5EF4-FFF2-40B4-BE49-F238E27FC236}">
                <a16:creationId xmlns:a16="http://schemas.microsoft.com/office/drawing/2014/main" id="{1B3EA63D-2740-469F-8982-DB60772B46B1}"/>
              </a:ext>
            </a:extLst>
          </p:cNvPr>
          <p:cNvSpPr txBox="1"/>
          <p:nvPr/>
        </p:nvSpPr>
        <p:spPr>
          <a:xfrm>
            <a:off x="529557" y="2565599"/>
            <a:ext cx="3470943" cy="3477875"/>
          </a:xfrm>
          <a:prstGeom prst="rect">
            <a:avLst/>
          </a:prstGeom>
          <a:noFill/>
        </p:spPr>
        <p:txBody>
          <a:bodyPr wrap="square" numCol="1" rtlCol="0">
            <a:spAutoFit/>
          </a:bodyPr>
          <a:lstStyle/>
          <a:p>
            <a:pPr lvl="0">
              <a:defRPr/>
            </a:pPr>
            <a:r>
              <a:rPr lang="fr-FR" altLang="fr-FR" sz="1000" dirty="0">
                <a:solidFill>
                  <a:prstClr val="white"/>
                </a:solidFill>
                <a:latin typeface="Century Gothic" panose="020B0502020202020204" pitchFamily="34" charset="0"/>
              </a:rPr>
              <a:t>L'épreuve théorique (ou "code") est obligatoire pour pouvoir se présenter à l'épreuve pratique. Quelle que soit la catégorie de permis visée, cette épreuve est obligatoire. </a:t>
            </a:r>
            <a:br>
              <a:rPr lang="fr-FR" altLang="fr-FR" sz="1000" dirty="0">
                <a:solidFill>
                  <a:prstClr val="white"/>
                </a:solidFill>
                <a:latin typeface="Century Gothic" panose="020B0502020202020204" pitchFamily="34" charset="0"/>
              </a:rPr>
            </a:br>
            <a:endParaRPr lang="fr-FR" altLang="fr-FR" sz="1000" dirty="0">
              <a:solidFill>
                <a:prstClr val="white"/>
              </a:solidFill>
              <a:latin typeface="Century Gothic" panose="020B0502020202020204" pitchFamily="34" charset="0"/>
            </a:endParaRPr>
          </a:p>
          <a:p>
            <a:pPr lvl="0">
              <a:defRPr/>
            </a:pPr>
            <a:r>
              <a:rPr lang="fr-FR" altLang="fr-FR" sz="1000" b="1" dirty="0">
                <a:solidFill>
                  <a:prstClr val="white"/>
                </a:solidFill>
                <a:latin typeface="Century Gothic" panose="020B0502020202020204" pitchFamily="34" charset="0"/>
              </a:rPr>
              <a:t>Déroulement</a:t>
            </a:r>
          </a:p>
          <a:p>
            <a:pPr lvl="0">
              <a:defRPr/>
            </a:pPr>
            <a:r>
              <a:rPr lang="fr-FR" altLang="fr-FR" sz="1000" dirty="0">
                <a:solidFill>
                  <a:prstClr val="white"/>
                </a:solidFill>
                <a:latin typeface="Century Gothic" panose="020B0502020202020204" pitchFamily="34" charset="0"/>
              </a:rPr>
              <a:t>L'épreuve du Code de la route a été privatisée. Désormais, l'épreuve ne se passe plus en Préfecture avec un inspecteur mais chez l'un des opérateurs privés qui ont l'agrément pour faire passer l'examen.</a:t>
            </a:r>
          </a:p>
          <a:p>
            <a:pPr lvl="0">
              <a:defRPr/>
            </a:pPr>
            <a:r>
              <a:rPr lang="fr-FR" altLang="fr-FR" sz="1000" dirty="0">
                <a:solidFill>
                  <a:prstClr val="white"/>
                </a:solidFill>
                <a:latin typeface="Century Gothic" panose="020B0502020202020204" pitchFamily="34" charset="0"/>
              </a:rPr>
              <a:t>L'examen coûte 30€, dure environ 30 minutes, avec 40 questions dont 4 vidéos, L’épreuve se passe sur tablette ou ordinateur individuel.</a:t>
            </a:r>
          </a:p>
          <a:p>
            <a:pPr lvl="0">
              <a:defRPr/>
            </a:pPr>
            <a:endParaRPr lang="fr-FR" altLang="fr-FR" sz="1000" dirty="0">
              <a:solidFill>
                <a:prstClr val="white"/>
              </a:solidFill>
              <a:latin typeface="Century Gothic" panose="020B0502020202020204" pitchFamily="34" charset="0"/>
            </a:endParaRPr>
          </a:p>
          <a:p>
            <a:pPr lvl="0">
              <a:defRPr/>
            </a:pPr>
            <a:r>
              <a:rPr lang="fr-FR" altLang="fr-FR" sz="1000" dirty="0">
                <a:solidFill>
                  <a:prstClr val="white"/>
                </a:solidFill>
                <a:latin typeface="Century Gothic" panose="020B0502020202020204" pitchFamily="34" charset="0"/>
              </a:rPr>
              <a:t>Pour s'inscrire à l'examen, il suffit d'avoir un numéro NEPH valide, qui vous est fourni lors de l'enregistrement de votre dossier sur l’ANTS.</a:t>
            </a:r>
            <a:br>
              <a:rPr lang="fr-FR" altLang="fr-FR" sz="1000" dirty="0">
                <a:solidFill>
                  <a:prstClr val="white"/>
                </a:solidFill>
                <a:latin typeface="Century Gothic" panose="020B0502020202020204" pitchFamily="34" charset="0"/>
              </a:rPr>
            </a:br>
            <a:endParaRPr lang="fr-FR" altLang="fr-FR" sz="1000" dirty="0">
              <a:solidFill>
                <a:prstClr val="white"/>
              </a:solidFill>
              <a:latin typeface="Century Gothic" panose="020B0502020202020204" pitchFamily="34" charset="0"/>
            </a:endParaRPr>
          </a:p>
          <a:p>
            <a:pPr lvl="0">
              <a:defRPr/>
            </a:pPr>
            <a:endParaRPr lang="fr-FR" altLang="fr-FR" sz="1000" dirty="0">
              <a:solidFill>
                <a:prstClr val="white"/>
              </a:solidFill>
              <a:latin typeface="Century Gothic" panose="020B0502020202020204" pitchFamily="34" charset="0"/>
            </a:endParaRPr>
          </a:p>
          <a:p>
            <a:pPr lvl="0">
              <a:defRPr/>
            </a:pPr>
            <a:r>
              <a:rPr lang="fr-FR" altLang="fr-FR" sz="1000" b="1" dirty="0">
                <a:solidFill>
                  <a:prstClr val="white"/>
                </a:solidFill>
                <a:latin typeface="Century Gothic" panose="020B0502020202020204" pitchFamily="34" charset="0"/>
              </a:rPr>
              <a:t>Obtention du "code"</a:t>
            </a:r>
          </a:p>
          <a:p>
            <a:pPr lvl="0">
              <a:defRPr/>
            </a:pPr>
            <a:r>
              <a:rPr lang="fr-FR" altLang="fr-FR" sz="1000" dirty="0">
                <a:solidFill>
                  <a:prstClr val="white"/>
                </a:solidFill>
                <a:latin typeface="Century Gothic" panose="020B0502020202020204" pitchFamily="34" charset="0"/>
              </a:rPr>
              <a:t>Les candidats sont reçus à l’examen à partir de 35 bonnes réponses sur 40 questions.</a:t>
            </a:r>
            <a:endPar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9" name="ZoneTexte 8">
            <a:extLst>
              <a:ext uri="{FF2B5EF4-FFF2-40B4-BE49-F238E27FC236}">
                <a16:creationId xmlns:a16="http://schemas.microsoft.com/office/drawing/2014/main" id="{52DAC24F-A940-4822-98B4-766BE40CD6C3}"/>
              </a:ext>
            </a:extLst>
          </p:cNvPr>
          <p:cNvSpPr txBox="1"/>
          <p:nvPr/>
        </p:nvSpPr>
        <p:spPr>
          <a:xfrm>
            <a:off x="6841221" y="6518517"/>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1.2 DU LABEL DE L’ETAT</a:t>
            </a:r>
          </a:p>
        </p:txBody>
      </p:sp>
    </p:spTree>
    <p:extLst>
      <p:ext uri="{BB962C8B-B14F-4D97-AF65-F5344CB8AC3E}">
        <p14:creationId xmlns:p14="http://schemas.microsoft.com/office/powerpoint/2010/main" val="14325759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ZoneTexte 30">
            <a:extLst>
              <a:ext uri="{FF2B5EF4-FFF2-40B4-BE49-F238E27FC236}">
                <a16:creationId xmlns:a16="http://schemas.microsoft.com/office/drawing/2014/main" id="{D0C19008-7AA4-4623-8D02-0E973CE8FD4D}"/>
              </a:ext>
            </a:extLst>
          </p:cNvPr>
          <p:cNvSpPr txBox="1"/>
          <p:nvPr/>
        </p:nvSpPr>
        <p:spPr>
          <a:xfrm>
            <a:off x="1602297" y="520897"/>
            <a:ext cx="7063530" cy="1569660"/>
          </a:xfrm>
          <a:prstGeom prst="rect">
            <a:avLst/>
          </a:prstGeom>
          <a:noFill/>
        </p:spPr>
        <p:txBody>
          <a:bodyPr wrap="square" numCol="1" rtlCol="0">
            <a:spAutoFit/>
          </a:bodyPr>
          <a:lstStyle/>
          <a:p>
            <a:pPr marL="0" marR="0" lvl="0" indent="0" algn="r" defTabSz="457200" rtl="0" eaLnBrk="1" latinLnBrk="0" hangingPunct="1">
              <a:lnSpc>
                <a:spcPct val="100000"/>
              </a:lnSpc>
              <a:spcBef>
                <a:spcPts val="0"/>
              </a:spcBef>
              <a:spcAft>
                <a:spcPts val="0"/>
              </a:spcAft>
              <a:buClrTx/>
              <a:buSzTx/>
              <a:buFontTx/>
              <a:buNone/>
              <a:tabLst/>
              <a:defRPr/>
            </a:pPr>
            <a: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t>TOUT SAVOIR SUR</a:t>
            </a:r>
            <a:b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L’EXAMEN PRATIQUE</a:t>
            </a:r>
            <a:b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DU PERMIS DE CONDUIRE</a:t>
            </a:r>
          </a:p>
        </p:txBody>
      </p:sp>
      <p:pic>
        <p:nvPicPr>
          <p:cNvPr id="6" name="Image 5">
            <a:extLst>
              <a:ext uri="{FF2B5EF4-FFF2-40B4-BE49-F238E27FC236}">
                <a16:creationId xmlns:a16="http://schemas.microsoft.com/office/drawing/2014/main" id="{5A85318A-3321-4639-B737-03A4E0C07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1212074">
            <a:off x="1813729" y="783453"/>
            <a:ext cx="1045382" cy="1044547"/>
          </a:xfrm>
          <a:prstGeom prst="rect">
            <a:avLst/>
          </a:prstGeom>
        </p:spPr>
      </p:pic>
      <p:sp>
        <p:nvSpPr>
          <p:cNvPr id="11" name="Rectangle 10">
            <a:extLst>
              <a:ext uri="{FF2B5EF4-FFF2-40B4-BE49-F238E27FC236}">
                <a16:creationId xmlns:a16="http://schemas.microsoft.com/office/drawing/2014/main" id="{7A4918A1-CB1A-46D7-B60B-D22536D05AF7}"/>
              </a:ext>
            </a:extLst>
          </p:cNvPr>
          <p:cNvSpPr/>
          <p:nvPr/>
        </p:nvSpPr>
        <p:spPr>
          <a:xfrm>
            <a:off x="5030713" y="2223083"/>
            <a:ext cx="3405930" cy="3999421"/>
          </a:xfrm>
          <a:prstGeom prst="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white"/>
              </a:solidFill>
              <a:effectLst/>
              <a:uLnTx/>
              <a:uFillTx/>
              <a:latin typeface="Montserrat"/>
              <a:ea typeface="+mn-ea"/>
              <a:cs typeface="+mn-cs"/>
            </a:endParaRPr>
          </a:p>
        </p:txBody>
      </p:sp>
      <p:sp>
        <p:nvSpPr>
          <p:cNvPr id="12" name="ZoneTexte 11">
            <a:extLst>
              <a:ext uri="{FF2B5EF4-FFF2-40B4-BE49-F238E27FC236}">
                <a16:creationId xmlns:a16="http://schemas.microsoft.com/office/drawing/2014/main" id="{9CD46DA5-137C-4B8E-B36E-F6E11A3C1E09}"/>
              </a:ext>
            </a:extLst>
          </p:cNvPr>
          <p:cNvSpPr txBox="1"/>
          <p:nvPr/>
        </p:nvSpPr>
        <p:spPr>
          <a:xfrm>
            <a:off x="5055763" y="2875949"/>
            <a:ext cx="3330430" cy="3323987"/>
          </a:xfrm>
          <a:prstGeom prst="rect">
            <a:avLst/>
          </a:prstGeom>
          <a:noFill/>
        </p:spPr>
        <p:txBody>
          <a:bodyPr wrap="square" numCol="1" rtlCol="0">
            <a:spAutoFit/>
          </a:bodyPr>
          <a:lstStyle/>
          <a:p>
            <a:pPr marL="171450" marR="0" lvl="0" indent="-171450" algn="just" defTabSz="457200" rtl="0" eaLnBrk="1" latinLnBrk="0" hangingPunct="1">
              <a:lnSpc>
                <a:spcPct val="100000"/>
              </a:lnSpc>
              <a:spcBef>
                <a:spcPts val="0"/>
              </a:spcBef>
              <a:spcAft>
                <a:spcPts val="0"/>
              </a:spcAft>
              <a:buClrTx/>
              <a:buSzTx/>
              <a:buFont typeface="Wingdings" panose="05000000000000000000" pitchFamily="2" charset="2"/>
              <a:buChar char="§"/>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Réaliser un parcours empruntant des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voies à caractère urbain, routier et/ou autoroutier.</a:t>
            </a:r>
          </a:p>
          <a:p>
            <a:pPr marL="171450" marR="0" lvl="0" indent="-171450" algn="just" defTabSz="457200" rtl="0" eaLnBrk="1" latinLnBrk="0" hangingPunct="1">
              <a:lnSpc>
                <a:spcPct val="100000"/>
              </a:lnSpc>
              <a:spcBef>
                <a:spcPts val="0"/>
              </a:spcBef>
              <a:spcAft>
                <a:spcPts val="0"/>
              </a:spcAft>
              <a:buClrTx/>
              <a:buSzTx/>
              <a:buFont typeface="Wingdings" panose="05000000000000000000" pitchFamily="2" charset="2"/>
              <a:buChar char="§"/>
              <a:tabLst/>
              <a:defRPr/>
            </a:pP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Suivre un itinéraire </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ou vous rendre vers une destination préalablement établie, en vous guidant de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manière autonome</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pendant une durée globale d’environ cinq minutes.</a:t>
            </a:r>
          </a:p>
          <a:p>
            <a:pPr marL="171450" marR="0" lvl="0" indent="-171450" algn="just" defTabSz="457200" rtl="0" eaLnBrk="1" latinLnBrk="0" hangingPunct="1">
              <a:lnSpc>
                <a:spcPct val="100000"/>
              </a:lnSpc>
              <a:spcBef>
                <a:spcPts val="0"/>
              </a:spcBef>
              <a:spcAft>
                <a:spcPts val="0"/>
              </a:spcAft>
              <a:buClrTx/>
              <a:buSzTx/>
              <a:buFont typeface="Wingdings" panose="05000000000000000000" pitchFamily="2" charset="2"/>
              <a:buChar char="§"/>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Réaliser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 manœuvres.</a:t>
            </a:r>
          </a:p>
          <a:p>
            <a:pPr marL="171450" lvl="0" indent="-171450" algn="just">
              <a:buFont typeface="Wingdings" panose="05000000000000000000" pitchFamily="2" charset="2"/>
              <a:buChar char="§"/>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Procéder à la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vérification d’un élément technique</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à l’intérieur </a:t>
            </a:r>
            <a:r>
              <a:rPr lang="fr-FR" altLang="fr-FR" sz="1000" dirty="0">
                <a:solidFill>
                  <a:prstClr val="black"/>
                </a:solidFill>
                <a:latin typeface="Century Gothic" panose="020B0502020202020204" pitchFamily="34" charset="0"/>
              </a:rPr>
              <a:t>ou</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à l’extérieur du véhicule et répondre à une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question en lien avec la sécurité routière </a:t>
            </a:r>
            <a:r>
              <a:rPr lang="fr-FR" altLang="fr-FR" sz="1000" dirty="0">
                <a:latin typeface="Century Gothic" panose="020B0502020202020204" pitchFamily="34" charset="0"/>
              </a:rPr>
              <a:t>et à une question portant sur les notions élémentaires de premiers secours.</a:t>
            </a:r>
            <a:endPar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ndParaRPr>
          </a:p>
          <a:p>
            <a:pPr marL="171450" marR="0" lvl="0" indent="-171450" algn="just" defTabSz="457200" rtl="0" eaLnBrk="1" latinLnBrk="0" hangingPunct="1">
              <a:lnSpc>
                <a:spcPct val="100000"/>
              </a:lnSpc>
              <a:spcBef>
                <a:spcPts val="0"/>
              </a:spcBef>
              <a:spcAft>
                <a:spcPts val="0"/>
              </a:spcAft>
              <a:buClrTx/>
              <a:buSzTx/>
              <a:buFont typeface="Wingdings" panose="05000000000000000000" pitchFamily="2" charset="2"/>
              <a:buChar char="§"/>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Appliquer les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règles du code de la route</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notamment les limitations de vitesse s’appliquant aux élèves conducteurs.</a:t>
            </a:r>
          </a:p>
          <a:p>
            <a:pPr marL="171450" marR="0" lvl="0" indent="-171450" algn="just" defTabSz="457200" rtl="0" eaLnBrk="1" latinLnBrk="0" hangingPunct="1">
              <a:lnSpc>
                <a:spcPct val="100000"/>
              </a:lnSpc>
              <a:spcBef>
                <a:spcPts val="0"/>
              </a:spcBef>
              <a:spcAft>
                <a:spcPts val="0"/>
              </a:spcAft>
              <a:buClrTx/>
              <a:buSzTx/>
              <a:buFont typeface="Wingdings" panose="05000000000000000000" pitchFamily="2" charset="2"/>
              <a:buChar char="§"/>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Adapter votre conduite dans un souci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d’économie de carburant </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et de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limitation de rejet de gaz à effet de serre.</a:t>
            </a:r>
          </a:p>
          <a:p>
            <a:pPr marL="171450" marR="0" lvl="0" indent="-171450" algn="just" defTabSz="457200" rtl="0" eaLnBrk="1" latinLnBrk="0" hangingPunct="1">
              <a:lnSpc>
                <a:spcPct val="100000"/>
              </a:lnSpc>
              <a:spcBef>
                <a:spcPts val="0"/>
              </a:spcBef>
              <a:spcAft>
                <a:spcPts val="0"/>
              </a:spcAft>
              <a:buClrTx/>
              <a:buSzTx/>
              <a:buFont typeface="Wingdings" panose="05000000000000000000" pitchFamily="2" charset="2"/>
              <a:buChar char="§"/>
              <a:tabLst/>
              <a:defRPr/>
            </a:pP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Faire preuve de </a:t>
            </a:r>
            <a:r>
              <a:rPr kumimoji="0" lang="fr-FR" altLang="fr-FR" sz="10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courtoisie</a:t>
            </a:r>
            <a:r>
              <a:rPr kumimoji="0" lang="fr-FR" altLang="fr-FR" sz="10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envers les autres usagers, et notamment les plus vulnérables.</a:t>
            </a:r>
          </a:p>
        </p:txBody>
      </p:sp>
      <p:sp>
        <p:nvSpPr>
          <p:cNvPr id="16" name="Rectangle 15">
            <a:extLst>
              <a:ext uri="{FF2B5EF4-FFF2-40B4-BE49-F238E27FC236}">
                <a16:creationId xmlns:a16="http://schemas.microsoft.com/office/drawing/2014/main" id="{93FCF262-7430-4764-A976-6E1525BA0EA7}"/>
              </a:ext>
            </a:extLst>
          </p:cNvPr>
          <p:cNvSpPr/>
          <p:nvPr/>
        </p:nvSpPr>
        <p:spPr>
          <a:xfrm>
            <a:off x="5303356" y="2087511"/>
            <a:ext cx="2860644" cy="293615"/>
          </a:xfrm>
          <a:prstGeom prst="rect">
            <a:avLst/>
          </a:prstGeom>
          <a:solidFill>
            <a:srgbClr val="D0363B"/>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CRITÈRES D’ÉVALUATION</a:t>
            </a:r>
          </a:p>
        </p:txBody>
      </p:sp>
      <p:sp>
        <p:nvSpPr>
          <p:cNvPr id="26" name="Rectangle 25">
            <a:extLst>
              <a:ext uri="{FF2B5EF4-FFF2-40B4-BE49-F238E27FC236}">
                <a16:creationId xmlns:a16="http://schemas.microsoft.com/office/drawing/2014/main" id="{5CD78135-B356-4814-9343-0F00D231E9BD}"/>
              </a:ext>
            </a:extLst>
          </p:cNvPr>
          <p:cNvSpPr/>
          <p:nvPr/>
        </p:nvSpPr>
        <p:spPr>
          <a:xfrm>
            <a:off x="674198" y="2090557"/>
            <a:ext cx="3986702" cy="4134993"/>
          </a:xfrm>
          <a:prstGeom prst="rect">
            <a:avLst/>
          </a:prstGeom>
          <a:solidFill>
            <a:srgbClr val="3D3E44"/>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white"/>
              </a:solidFill>
              <a:effectLst/>
              <a:uLnTx/>
              <a:uFillTx/>
              <a:latin typeface="Montserrat"/>
              <a:ea typeface="+mn-ea"/>
              <a:cs typeface="+mn-cs"/>
            </a:endParaRPr>
          </a:p>
        </p:txBody>
      </p:sp>
      <p:sp>
        <p:nvSpPr>
          <p:cNvPr id="2" name="ZoneTexte 1">
            <a:extLst>
              <a:ext uri="{FF2B5EF4-FFF2-40B4-BE49-F238E27FC236}">
                <a16:creationId xmlns:a16="http://schemas.microsoft.com/office/drawing/2014/main" id="{1B3EA63D-2740-469F-8982-DB60772B46B1}"/>
              </a:ext>
            </a:extLst>
          </p:cNvPr>
          <p:cNvSpPr txBox="1"/>
          <p:nvPr/>
        </p:nvSpPr>
        <p:spPr>
          <a:xfrm>
            <a:off x="707357" y="2105164"/>
            <a:ext cx="3953544" cy="4093428"/>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L’épreuve pratique de l’examen du permis de conduire est évaluée par un expert : </a:t>
            </a:r>
            <a:r>
              <a:rPr kumimoji="0" lang="fr-FR" altLang="fr-FR" sz="1000" b="1" i="0" u="sng"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l’inspecteur du permis de conduire et de la sécurité routière.</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r>
            <a:b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endPar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L’évaluation réalisée par l’expert est basée sur des </a:t>
            </a:r>
            <a:r>
              <a:rPr kumimoji="0" lang="fr-FR" altLang="fr-FR"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textes réglementaires et instructions précises </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qui en fixent les modalités. L’épreuve</a:t>
            </a:r>
            <a:r>
              <a:rPr lang="fr-FR" altLang="fr-FR" sz="1000" dirty="0">
                <a:solidFill>
                  <a:prstClr val="white"/>
                </a:solidFill>
                <a:latin typeface="Century Gothic" panose="020B0502020202020204" pitchFamily="34" charset="0"/>
              </a:rPr>
              <a:t> dure 32 minutes,</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a:r>
            <a:b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endPar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Cette évaluation consiste en un </a:t>
            </a:r>
            <a:r>
              <a:rPr kumimoji="0" lang="fr-FR" altLang="fr-FR"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bilan des compétences </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nécessaires et fondamentales devant être acquises pour une </a:t>
            </a:r>
            <a:r>
              <a:rPr kumimoji="0" lang="fr-FR" altLang="fr-FR" sz="1000" b="1" i="0" u="sng"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conduite en sécurité</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car la conduite est un acte difficile qui engage une responsabilité forte.</a:t>
            </a:r>
            <a:b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endPar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L’expert s’attache à </a:t>
            </a:r>
            <a:r>
              <a:rPr kumimoji="0" lang="fr-FR" altLang="fr-FR"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valoriser vos acquis comportementaux</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plutôt que vos faiblesses. Il réalise ainsi un </a:t>
            </a:r>
            <a:r>
              <a:rPr kumimoji="0" lang="fr-FR" altLang="fr-FR"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inventaire des points positifs et des points négatifs</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restitués par rapport à une compétence donnée.</a:t>
            </a:r>
            <a:r>
              <a:rPr lang="fr-FR" altLang="fr-FR" sz="1000" dirty="0">
                <a:solidFill>
                  <a:prstClr val="white"/>
                </a:solidFill>
                <a:latin typeface="Century Gothic" panose="020B0502020202020204" pitchFamily="34" charset="0"/>
              </a:rPr>
              <a:t> </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Un échange entre l’expert et vous peut s’instaurer au cours de l’épreuve.</a:t>
            </a:r>
            <a:b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endPar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 l’issue de l’épreuve, l’expert retranscrit de façon formelle ce bilan de compétences dans une </a:t>
            </a:r>
            <a:r>
              <a:rPr kumimoji="0" lang="fr-FR" altLang="fr-FR"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grille</a:t>
            </a: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d’évaluation</a:t>
            </a: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a:t>
            </a:r>
          </a:p>
          <a:p>
            <a:pPr marL="0" marR="0" lvl="0" indent="0" algn="l" defTabSz="457200" rtl="0" eaLnBrk="1" latinLnBrk="0" hangingPunct="1">
              <a:lnSpc>
                <a:spcPct val="100000"/>
              </a:lnSpc>
              <a:spcBef>
                <a:spcPts val="0"/>
              </a:spcBef>
              <a:spcAft>
                <a:spcPts val="0"/>
              </a:spcAft>
              <a:buClrTx/>
              <a:buSzTx/>
              <a:buFontTx/>
              <a:buNone/>
              <a:tabLst/>
              <a:defRPr/>
            </a:pPr>
            <a:endParaRPr lang="fr-FR" altLang="fr-FR" sz="1000" dirty="0">
              <a:solidFill>
                <a:prstClr val="white"/>
              </a:solidFill>
              <a:latin typeface="Century Gothic" panose="020B0502020202020204" pitchFamily="34" charset="0"/>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Votre école de conduite vous accompagne à l’examen et l’enseignant de la conduite est présent à l’arrière du véhicule.</a:t>
            </a:r>
          </a:p>
        </p:txBody>
      </p:sp>
      <p:sp>
        <p:nvSpPr>
          <p:cNvPr id="9" name="ZoneTexte 8">
            <a:extLst>
              <a:ext uri="{FF2B5EF4-FFF2-40B4-BE49-F238E27FC236}">
                <a16:creationId xmlns:a16="http://schemas.microsoft.com/office/drawing/2014/main" id="{52DAC24F-A940-4822-98B4-766BE40CD6C3}"/>
              </a:ext>
            </a:extLst>
          </p:cNvPr>
          <p:cNvSpPr txBox="1"/>
          <p:nvPr/>
        </p:nvSpPr>
        <p:spPr>
          <a:xfrm>
            <a:off x="6841221" y="6518517"/>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1.2 DU LABEL DE L’ETAT</a:t>
            </a:r>
          </a:p>
        </p:txBody>
      </p:sp>
      <p:pic>
        <p:nvPicPr>
          <p:cNvPr id="7" name="Image 6">
            <a:extLst>
              <a:ext uri="{FF2B5EF4-FFF2-40B4-BE49-F238E27FC236}">
                <a16:creationId xmlns:a16="http://schemas.microsoft.com/office/drawing/2014/main" id="{18E18B21-953A-4481-A39A-D5CA48B2B38D}"/>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266711" y="2406293"/>
            <a:ext cx="908533" cy="447088"/>
          </a:xfrm>
          <a:prstGeom prst="rect">
            <a:avLst/>
          </a:prstGeom>
        </p:spPr>
      </p:pic>
    </p:spTree>
    <p:extLst>
      <p:ext uri="{BB962C8B-B14F-4D97-AF65-F5344CB8AC3E}">
        <p14:creationId xmlns:p14="http://schemas.microsoft.com/office/powerpoint/2010/main" val="1583742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ZoneTexte 30">
            <a:extLst>
              <a:ext uri="{FF2B5EF4-FFF2-40B4-BE49-F238E27FC236}">
                <a16:creationId xmlns:a16="http://schemas.microsoft.com/office/drawing/2014/main" id="{D0C19008-7AA4-4623-8D02-0E973CE8FD4D}"/>
              </a:ext>
            </a:extLst>
          </p:cNvPr>
          <p:cNvSpPr txBox="1"/>
          <p:nvPr/>
        </p:nvSpPr>
        <p:spPr>
          <a:xfrm>
            <a:off x="1602297" y="520897"/>
            <a:ext cx="7063530" cy="1569660"/>
          </a:xfrm>
          <a:prstGeom prst="rect">
            <a:avLst/>
          </a:prstGeom>
          <a:noFill/>
        </p:spPr>
        <p:txBody>
          <a:bodyPr wrap="square" numCol="1" rtlCol="0">
            <a:spAutoFit/>
          </a:bodyPr>
          <a:lstStyle/>
          <a:p>
            <a:pPr marL="0" marR="0" lvl="0" indent="0" algn="r" defTabSz="457200" rtl="0" eaLnBrk="1" latinLnBrk="0" hangingPunct="1">
              <a:lnSpc>
                <a:spcPct val="100000"/>
              </a:lnSpc>
              <a:spcBef>
                <a:spcPts val="0"/>
              </a:spcBef>
              <a:spcAft>
                <a:spcPts val="0"/>
              </a:spcAft>
              <a:buClrTx/>
              <a:buSzTx/>
              <a:buFontTx/>
              <a:buNone/>
              <a:tabLst/>
              <a:defRPr/>
            </a:pPr>
            <a: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t>TOUT SAVOIR SUR</a:t>
            </a:r>
            <a:b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L’EXAMEN PRATIQUE</a:t>
            </a:r>
            <a:b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DU PERMIS A2</a:t>
            </a:r>
          </a:p>
        </p:txBody>
      </p:sp>
      <p:pic>
        <p:nvPicPr>
          <p:cNvPr id="6" name="Image 5">
            <a:extLst>
              <a:ext uri="{FF2B5EF4-FFF2-40B4-BE49-F238E27FC236}">
                <a16:creationId xmlns:a16="http://schemas.microsoft.com/office/drawing/2014/main" id="{5A85318A-3321-4639-B737-03A4E0C072D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932860">
            <a:off x="2467363" y="723445"/>
            <a:ext cx="1045382" cy="1044547"/>
          </a:xfrm>
          <a:prstGeom prst="rect">
            <a:avLst/>
          </a:prstGeom>
        </p:spPr>
      </p:pic>
      <p:sp>
        <p:nvSpPr>
          <p:cNvPr id="11" name="Rectangle 10">
            <a:extLst>
              <a:ext uri="{FF2B5EF4-FFF2-40B4-BE49-F238E27FC236}">
                <a16:creationId xmlns:a16="http://schemas.microsoft.com/office/drawing/2014/main" id="{7A4918A1-CB1A-46D7-B60B-D22536D05AF7}"/>
              </a:ext>
            </a:extLst>
          </p:cNvPr>
          <p:cNvSpPr/>
          <p:nvPr/>
        </p:nvSpPr>
        <p:spPr>
          <a:xfrm>
            <a:off x="5030713" y="2501986"/>
            <a:ext cx="3405930" cy="3720518"/>
          </a:xfrm>
          <a:prstGeom prst="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white"/>
              </a:solidFill>
              <a:effectLst/>
              <a:uLnTx/>
              <a:uFillTx/>
              <a:latin typeface="Montserrat"/>
              <a:ea typeface="+mn-ea"/>
              <a:cs typeface="+mn-cs"/>
            </a:endParaRPr>
          </a:p>
        </p:txBody>
      </p:sp>
      <p:sp>
        <p:nvSpPr>
          <p:cNvPr id="12" name="ZoneTexte 11">
            <a:extLst>
              <a:ext uri="{FF2B5EF4-FFF2-40B4-BE49-F238E27FC236}">
                <a16:creationId xmlns:a16="http://schemas.microsoft.com/office/drawing/2014/main" id="{9CD46DA5-137C-4B8E-B36E-F6E11A3C1E09}"/>
              </a:ext>
            </a:extLst>
          </p:cNvPr>
          <p:cNvSpPr txBox="1"/>
          <p:nvPr/>
        </p:nvSpPr>
        <p:spPr>
          <a:xfrm>
            <a:off x="5055763" y="2875949"/>
            <a:ext cx="3330430" cy="3370153"/>
          </a:xfrm>
          <a:prstGeom prst="rect">
            <a:avLst/>
          </a:prstGeom>
          <a:noFill/>
        </p:spPr>
        <p:txBody>
          <a:bodyPr wrap="square" numCol="1" rtlCol="0">
            <a:spAutoFit/>
          </a:bodyPr>
          <a:lstStyle/>
          <a:p>
            <a:pPr fontAlgn="base"/>
            <a:r>
              <a:rPr lang="fr-FR" altLang="fr-FR" sz="1200" dirty="0">
                <a:latin typeface="Century Gothic" panose="020B0502020202020204" pitchFamily="34" charset="0"/>
              </a:rPr>
              <a:t>À l'issue des épreuves, l'examinateur délivre un certificat d'examen du permis de conduire. Si le résultat est favorable, le certificat d'examen vaut titre de conduite pendant </a:t>
            </a:r>
            <a:r>
              <a:rPr lang="fr-FR" altLang="fr-FR" sz="1200" u="sng" dirty="0">
                <a:latin typeface="Century Gothic" panose="020B0502020202020204" pitchFamily="34" charset="0"/>
              </a:rPr>
              <a:t>4</a:t>
            </a:r>
            <a:r>
              <a:rPr lang="fr-FR" altLang="fr-FR" sz="1200" dirty="0">
                <a:latin typeface="Century Gothic" panose="020B0502020202020204" pitchFamily="34" charset="0"/>
              </a:rPr>
              <a:t> mois, en attendant la délivrance du permis de conduire définitif.</a:t>
            </a:r>
          </a:p>
          <a:p>
            <a:pPr fontAlgn="base"/>
            <a:endParaRPr lang="fr-FR" altLang="fr-FR" sz="1200" dirty="0">
              <a:latin typeface="Century Gothic" panose="020B0502020202020204" pitchFamily="34" charset="0"/>
            </a:endParaRPr>
          </a:p>
          <a:p>
            <a:pPr fontAlgn="base"/>
            <a:r>
              <a:rPr lang="fr-FR" altLang="fr-FR" sz="1200" dirty="0">
                <a:latin typeface="Century Gothic" panose="020B0502020202020204" pitchFamily="34" charset="0"/>
              </a:rPr>
              <a:t>Il permet au conducteur de conduire seulement sur le territoire national.</a:t>
            </a:r>
          </a:p>
          <a:p>
            <a:pPr fontAlgn="base"/>
            <a:endParaRPr lang="fr-FR" altLang="fr-FR" sz="1200" dirty="0">
              <a:latin typeface="Century Gothic" panose="020B0502020202020204" pitchFamily="34" charset="0"/>
            </a:endParaRPr>
          </a:p>
          <a:p>
            <a:pPr fontAlgn="base"/>
            <a:endParaRPr lang="fr-FR" altLang="fr-FR" sz="1200" dirty="0">
              <a:latin typeface="Century Gothic" panose="020B0502020202020204" pitchFamily="34" charset="0"/>
            </a:endParaRPr>
          </a:p>
          <a:p>
            <a:pPr fontAlgn="base"/>
            <a:endParaRPr lang="fr-FR" altLang="fr-FR" sz="1200" dirty="0">
              <a:latin typeface="Century Gothic" panose="020B0502020202020204" pitchFamily="34" charset="0"/>
            </a:endParaRPr>
          </a:p>
          <a:p>
            <a:pPr fontAlgn="base"/>
            <a:endParaRPr lang="fr-FR" altLang="fr-FR" sz="1200" dirty="0">
              <a:latin typeface="Century Gothic" panose="020B0502020202020204" pitchFamily="34" charset="0"/>
            </a:endParaRPr>
          </a:p>
          <a:p>
            <a:pPr fontAlgn="base"/>
            <a:endParaRPr lang="fr-FR" altLang="fr-FR" sz="1200" dirty="0">
              <a:latin typeface="Century Gothic" panose="020B0502020202020204" pitchFamily="34" charset="0"/>
            </a:endParaRPr>
          </a:p>
          <a:p>
            <a:pPr fontAlgn="base"/>
            <a:endParaRPr lang="fr-FR" altLang="fr-FR" sz="1200" dirty="0">
              <a:latin typeface="Century Gothic" panose="020B0502020202020204" pitchFamily="34" charset="0"/>
            </a:endParaRPr>
          </a:p>
          <a:p>
            <a:pPr fontAlgn="base"/>
            <a:endParaRPr lang="fr-FR" altLang="fr-FR" sz="1100" dirty="0">
              <a:latin typeface="Century Gothic" panose="020B0502020202020204" pitchFamily="34" charset="0"/>
            </a:endParaRPr>
          </a:p>
          <a:p>
            <a:pPr fontAlgn="base"/>
            <a:r>
              <a:rPr lang="fr-FR" altLang="fr-FR" sz="1100" dirty="0">
                <a:latin typeface="Century Gothic" panose="020B0502020202020204" pitchFamily="34" charset="0"/>
              </a:rPr>
              <a:t>Source: </a:t>
            </a:r>
          </a:p>
          <a:p>
            <a:pPr fontAlgn="base"/>
            <a:r>
              <a:rPr lang="fr-FR" altLang="fr-FR" sz="1100" dirty="0">
                <a:latin typeface="Century Gothic" panose="020B0502020202020204" pitchFamily="34" charset="0"/>
                <a:hlinkClick r:id="rId3"/>
              </a:rPr>
              <a:t>www.sécurité-routière.gouv.fr</a:t>
            </a:r>
            <a:endParaRPr lang="fr-FR" altLang="fr-FR" sz="1100" dirty="0">
              <a:latin typeface="Century Gothic" panose="020B0502020202020204" pitchFamily="34" charset="0"/>
            </a:endParaRPr>
          </a:p>
        </p:txBody>
      </p:sp>
      <p:sp>
        <p:nvSpPr>
          <p:cNvPr id="16" name="Rectangle 15">
            <a:extLst>
              <a:ext uri="{FF2B5EF4-FFF2-40B4-BE49-F238E27FC236}">
                <a16:creationId xmlns:a16="http://schemas.microsoft.com/office/drawing/2014/main" id="{93FCF262-7430-4764-A976-6E1525BA0EA7}"/>
              </a:ext>
            </a:extLst>
          </p:cNvPr>
          <p:cNvSpPr/>
          <p:nvPr/>
        </p:nvSpPr>
        <p:spPr>
          <a:xfrm>
            <a:off x="5575999" y="2505389"/>
            <a:ext cx="2860644" cy="293615"/>
          </a:xfrm>
          <a:prstGeom prst="rect">
            <a:avLst/>
          </a:prstGeom>
          <a:solidFill>
            <a:srgbClr val="D0363B"/>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ISSUE DES EPREUVES</a:t>
            </a:r>
          </a:p>
        </p:txBody>
      </p:sp>
      <p:sp>
        <p:nvSpPr>
          <p:cNvPr id="26" name="Rectangle 25">
            <a:extLst>
              <a:ext uri="{FF2B5EF4-FFF2-40B4-BE49-F238E27FC236}">
                <a16:creationId xmlns:a16="http://schemas.microsoft.com/office/drawing/2014/main" id="{5CD78135-B356-4814-9343-0F00D231E9BD}"/>
              </a:ext>
            </a:extLst>
          </p:cNvPr>
          <p:cNvSpPr/>
          <p:nvPr/>
        </p:nvSpPr>
        <p:spPr>
          <a:xfrm>
            <a:off x="674198" y="2090557"/>
            <a:ext cx="3986702" cy="4134993"/>
          </a:xfrm>
          <a:prstGeom prst="rect">
            <a:avLst/>
          </a:prstGeom>
          <a:solidFill>
            <a:srgbClr val="3D3E44"/>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white"/>
              </a:solidFill>
              <a:effectLst/>
              <a:uLnTx/>
              <a:uFillTx/>
              <a:latin typeface="Montserrat"/>
              <a:ea typeface="+mn-ea"/>
              <a:cs typeface="+mn-cs"/>
            </a:endParaRPr>
          </a:p>
        </p:txBody>
      </p:sp>
      <p:sp>
        <p:nvSpPr>
          <p:cNvPr id="2" name="ZoneTexte 1">
            <a:extLst>
              <a:ext uri="{FF2B5EF4-FFF2-40B4-BE49-F238E27FC236}">
                <a16:creationId xmlns:a16="http://schemas.microsoft.com/office/drawing/2014/main" id="{1B3EA63D-2740-469F-8982-DB60772B46B1}"/>
              </a:ext>
            </a:extLst>
          </p:cNvPr>
          <p:cNvSpPr txBox="1"/>
          <p:nvPr/>
        </p:nvSpPr>
        <p:spPr>
          <a:xfrm>
            <a:off x="707357" y="2105164"/>
            <a:ext cx="3953544" cy="3600986"/>
          </a:xfrm>
          <a:prstGeom prst="rect">
            <a:avLst/>
          </a:prstGeom>
          <a:noFill/>
        </p:spPr>
        <p:txBody>
          <a:bodyPr wrap="square" numCol="1" rtlCol="0">
            <a:spAutoFit/>
          </a:bodyPr>
          <a:lstStyle/>
          <a:p>
            <a:pPr fontAlgn="base"/>
            <a:r>
              <a:rPr lang="fr-FR" altLang="fr-FR" sz="1200" dirty="0">
                <a:solidFill>
                  <a:schemeClr val="bg1"/>
                </a:solidFill>
                <a:latin typeface="Century Gothic" panose="020B0502020202020204" pitchFamily="34" charset="0"/>
              </a:rPr>
              <a:t>L'examen pratique comprend deux phases : </a:t>
            </a:r>
          </a:p>
          <a:p>
            <a:pPr fontAlgn="base"/>
            <a:endParaRPr lang="fr-FR" altLang="fr-FR" sz="1200" dirty="0">
              <a:solidFill>
                <a:schemeClr val="bg1"/>
              </a:solidFill>
              <a:latin typeface="Century Gothic" panose="020B0502020202020204" pitchFamily="34" charset="0"/>
            </a:endParaRPr>
          </a:p>
          <a:p>
            <a:pPr fontAlgn="base"/>
            <a:r>
              <a:rPr lang="fr-FR" altLang="fr-FR" sz="1200" b="1" dirty="0">
                <a:solidFill>
                  <a:schemeClr val="bg1"/>
                </a:solidFill>
                <a:latin typeface="Century Gothic" panose="020B0502020202020204" pitchFamily="34" charset="0"/>
              </a:rPr>
              <a:t>Une épreuve hors circulation de 10 minutes </a:t>
            </a:r>
            <a:r>
              <a:rPr lang="fr-FR" altLang="fr-FR" sz="1200" dirty="0">
                <a:solidFill>
                  <a:schemeClr val="bg1"/>
                </a:solidFill>
                <a:latin typeface="Century Gothic" panose="020B0502020202020204" pitchFamily="34" charset="0"/>
              </a:rPr>
              <a:t>qui comprend une vérification du véhicule, un test de maniabilité (maîtrise de la moto sans l'aide du moteur, à allure lente et à allure normale) </a:t>
            </a:r>
          </a:p>
          <a:p>
            <a:endParaRPr lang="fr-FR" altLang="fr-FR" sz="1200" dirty="0">
              <a:solidFill>
                <a:schemeClr val="bg1"/>
              </a:solidFill>
              <a:latin typeface="Century Gothic" panose="020B0502020202020204" pitchFamily="34" charset="0"/>
            </a:endParaRPr>
          </a:p>
          <a:p>
            <a:endParaRPr lang="fr-FR" altLang="fr-FR" sz="1200" dirty="0">
              <a:solidFill>
                <a:schemeClr val="bg1"/>
              </a:solidFill>
              <a:latin typeface="Century Gothic" panose="020B0502020202020204" pitchFamily="34" charset="0"/>
            </a:endParaRPr>
          </a:p>
          <a:p>
            <a:pPr fontAlgn="base"/>
            <a:endParaRPr lang="fr-FR" altLang="fr-FR" sz="1200" dirty="0">
              <a:solidFill>
                <a:schemeClr val="bg1"/>
              </a:solidFill>
              <a:latin typeface="Century Gothic" panose="020B0502020202020204" pitchFamily="34" charset="0"/>
            </a:endParaRPr>
          </a:p>
          <a:p>
            <a:pPr fontAlgn="base"/>
            <a:r>
              <a:rPr lang="fr-FR" altLang="fr-FR" sz="1200" b="1" dirty="0">
                <a:solidFill>
                  <a:schemeClr val="bg1"/>
                </a:solidFill>
                <a:latin typeface="Century Gothic" panose="020B0502020202020204" pitchFamily="34" charset="0"/>
              </a:rPr>
              <a:t>Une épreuve en circulation de 40 minutes</a:t>
            </a:r>
            <a:r>
              <a:rPr lang="fr-FR" altLang="fr-FR" sz="1200" dirty="0">
                <a:solidFill>
                  <a:schemeClr val="bg1"/>
                </a:solidFill>
                <a:latin typeface="Century Gothic" panose="020B0502020202020204" pitchFamily="34" charset="0"/>
              </a:rPr>
              <a:t>, si la première épreuve s’est conclue positivement, qui explore huit domaines de compétence : utiliser les commandes, prendre l'information, analyser et décider, communiquer, diriger son véhicule, adapter son allure, utiliser la chaussée et maintenir les espaces de sécurité</a:t>
            </a:r>
          </a:p>
        </p:txBody>
      </p:sp>
      <p:sp>
        <p:nvSpPr>
          <p:cNvPr id="9" name="ZoneTexte 8">
            <a:extLst>
              <a:ext uri="{FF2B5EF4-FFF2-40B4-BE49-F238E27FC236}">
                <a16:creationId xmlns:a16="http://schemas.microsoft.com/office/drawing/2014/main" id="{52DAC24F-A940-4822-98B4-766BE40CD6C3}"/>
              </a:ext>
            </a:extLst>
          </p:cNvPr>
          <p:cNvSpPr txBox="1"/>
          <p:nvPr/>
        </p:nvSpPr>
        <p:spPr>
          <a:xfrm>
            <a:off x="6841221" y="6518517"/>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1.2 DU LABEL DE L’ETAT</a:t>
            </a:r>
          </a:p>
        </p:txBody>
      </p:sp>
      <p:sp>
        <p:nvSpPr>
          <p:cNvPr id="10" name="object 15">
            <a:extLst>
              <a:ext uri="{FF2B5EF4-FFF2-40B4-BE49-F238E27FC236}">
                <a16:creationId xmlns:a16="http://schemas.microsoft.com/office/drawing/2014/main" id="{EC99D9B0-0B84-45ED-9EAC-2BCC7B3AA2B5}"/>
              </a:ext>
            </a:extLst>
          </p:cNvPr>
          <p:cNvSpPr/>
          <p:nvPr/>
        </p:nvSpPr>
        <p:spPr>
          <a:xfrm>
            <a:off x="5442411" y="4668433"/>
            <a:ext cx="1080000" cy="1080000"/>
          </a:xfrm>
          <a:prstGeom prst="rect">
            <a:avLst/>
          </a:prstGeom>
          <a:blipFill>
            <a:blip r:embed="rId4" cstate="print"/>
            <a:stretch>
              <a:fillRect/>
            </a:stretch>
          </a:blipFill>
        </p:spPr>
        <p:txBody>
          <a:bodyPr wrap="square" lIns="0" tIns="0" rIns="0" bIns="0" numCol="1" rtlCol="0"/>
          <a:lstStyle/>
          <a:p>
            <a:endParaRPr dirty="0"/>
          </a:p>
        </p:txBody>
      </p:sp>
      <p:sp>
        <p:nvSpPr>
          <p:cNvPr id="13" name="object 15">
            <a:extLst>
              <a:ext uri="{FF2B5EF4-FFF2-40B4-BE49-F238E27FC236}">
                <a16:creationId xmlns:a16="http://schemas.microsoft.com/office/drawing/2014/main" id="{07573F38-D800-4D2C-9651-B9D59DF346CF}"/>
              </a:ext>
            </a:extLst>
          </p:cNvPr>
          <p:cNvSpPr/>
          <p:nvPr/>
        </p:nvSpPr>
        <p:spPr>
          <a:xfrm>
            <a:off x="6867960" y="4666284"/>
            <a:ext cx="1080000" cy="1080000"/>
          </a:xfrm>
          <a:prstGeom prst="rect">
            <a:avLst/>
          </a:prstGeom>
          <a:blipFill>
            <a:blip r:embed="rId5" cstate="print"/>
            <a:stretch>
              <a:fillRect/>
            </a:stretch>
          </a:blipFill>
        </p:spPr>
        <p:txBody>
          <a:bodyPr wrap="square" lIns="0" tIns="0" rIns="0" bIns="0" numCol="1" rtlCol="0"/>
          <a:lstStyle/>
          <a:p>
            <a:endParaRPr dirty="0"/>
          </a:p>
        </p:txBody>
      </p:sp>
    </p:spTree>
    <p:extLst>
      <p:ext uri="{BB962C8B-B14F-4D97-AF65-F5344CB8AC3E}">
        <p14:creationId xmlns:p14="http://schemas.microsoft.com/office/powerpoint/2010/main" val="1771883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D7DF4503-5260-4DF6-91A6-AEC9A57CB0A5}"/>
              </a:ext>
            </a:extLst>
          </p:cNvPr>
          <p:cNvSpPr/>
          <p:nvPr/>
        </p:nvSpPr>
        <p:spPr>
          <a:xfrm>
            <a:off x="8159931" y="6222914"/>
            <a:ext cx="653143" cy="143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53" name="Triangle rectangle 52">
            <a:extLst>
              <a:ext uri="{FF2B5EF4-FFF2-40B4-BE49-F238E27FC236}">
                <a16:creationId xmlns:a16="http://schemas.microsoft.com/office/drawing/2014/main" id="{999EF177-2EDD-47E4-A3E8-0E1AC2F887E8}"/>
              </a:ext>
            </a:extLst>
          </p:cNvPr>
          <p:cNvSpPr/>
          <p:nvPr/>
        </p:nvSpPr>
        <p:spPr>
          <a:xfrm rot="10800000">
            <a:off x="8456631" y="6366154"/>
            <a:ext cx="281287" cy="201146"/>
          </a:xfrm>
          <a:prstGeom prst="rtTriangle">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31" name="ZoneTexte 30">
            <a:extLst>
              <a:ext uri="{FF2B5EF4-FFF2-40B4-BE49-F238E27FC236}">
                <a16:creationId xmlns:a16="http://schemas.microsoft.com/office/drawing/2014/main" id="{D0C19008-7AA4-4623-8D02-0E973CE8FD4D}"/>
              </a:ext>
            </a:extLst>
          </p:cNvPr>
          <p:cNvSpPr txBox="1"/>
          <p:nvPr/>
        </p:nvSpPr>
        <p:spPr>
          <a:xfrm>
            <a:off x="1950581" y="675896"/>
            <a:ext cx="6728396" cy="1077218"/>
          </a:xfrm>
          <a:prstGeom prst="rect">
            <a:avLst/>
          </a:prstGeom>
          <a:noFill/>
          <a:ln w="6350">
            <a:noFill/>
          </a:ln>
        </p:spPr>
        <p:txBody>
          <a:bodyPr wrap="square" numCol="1" rtlCol="0">
            <a:spAutoFit/>
          </a:bodyPr>
          <a:lstStyle/>
          <a:p>
            <a:pPr algn="r"/>
            <a:r>
              <a:rPr lang="fr-FR" altLang="fr-FR" sz="3200" b="1" u="sng" dirty="0">
                <a:solidFill>
                  <a:srgbClr val="D0363B"/>
                </a:solidFill>
                <a:latin typeface="Century Gothic" panose="020B0502020202020204" pitchFamily="34" charset="0"/>
              </a:rPr>
              <a:t>POST-PERMIS</a:t>
            </a:r>
            <a:r>
              <a:rPr lang="fr-FR" altLang="fr-FR" sz="3200" u="sng" dirty="0">
                <a:latin typeface="Century Gothic" panose="020B0502020202020204" pitchFamily="34" charset="0"/>
              </a:rPr>
              <a:t/>
            </a:r>
            <a:br>
              <a:rPr lang="fr-FR" altLang="fr-FR" sz="3200" u="sng" dirty="0">
                <a:latin typeface="Century Gothic" panose="020B0502020202020204" pitchFamily="34" charset="0"/>
              </a:rPr>
            </a:br>
            <a:r>
              <a:rPr lang="fr-FR" altLang="fr-FR" sz="3200" u="sng" dirty="0">
                <a:latin typeface="Century Gothic" panose="020B0502020202020204" pitchFamily="34" charset="0"/>
              </a:rPr>
              <a:t>CONDUCTEURS NOVICES</a:t>
            </a:r>
          </a:p>
        </p:txBody>
      </p:sp>
      <p:sp>
        <p:nvSpPr>
          <p:cNvPr id="18" name="ZoneTexte 17">
            <a:extLst>
              <a:ext uri="{FF2B5EF4-FFF2-40B4-BE49-F238E27FC236}">
                <a16:creationId xmlns:a16="http://schemas.microsoft.com/office/drawing/2014/main" id="{1AF24B1F-5400-46B5-830C-5C7CEB5830BF}"/>
              </a:ext>
            </a:extLst>
          </p:cNvPr>
          <p:cNvSpPr txBox="1"/>
          <p:nvPr/>
        </p:nvSpPr>
        <p:spPr>
          <a:xfrm>
            <a:off x="6945515" y="6567301"/>
            <a:ext cx="2116341" cy="230832"/>
          </a:xfrm>
          <a:prstGeom prst="rect">
            <a:avLst/>
          </a:prstGeom>
          <a:noFill/>
        </p:spPr>
        <p:txBody>
          <a:bodyPr wrap="square" numCol="1" rtlCol="0">
            <a:spAutoFit/>
          </a:bodyPr>
          <a:lstStyle/>
          <a:p>
            <a:r>
              <a:rPr lang="fr-FR" altLang="fr-FR" sz="900">
                <a:latin typeface="Century Gothic" panose="020B0502020202020204" pitchFamily="34" charset="0"/>
              </a:rPr>
              <a:t>CRITÈRE 1.6 </a:t>
            </a:r>
            <a:r>
              <a:rPr lang="fr-FR" altLang="fr-FR" sz="900" dirty="0">
                <a:latin typeface="Century Gothic" panose="020B0502020202020204" pitchFamily="34" charset="0"/>
              </a:rPr>
              <a:t>DU LABEL DE L’ETAT</a:t>
            </a:r>
          </a:p>
        </p:txBody>
      </p:sp>
      <p:pic>
        <p:nvPicPr>
          <p:cNvPr id="9" name="Image 8">
            <a:extLst>
              <a:ext uri="{FF2B5EF4-FFF2-40B4-BE49-F238E27FC236}">
                <a16:creationId xmlns:a16="http://schemas.microsoft.com/office/drawing/2014/main" id="{230AC5D0-033D-48E7-B6EC-8FBEE1469D1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6823912" y="4991952"/>
            <a:ext cx="856175" cy="855491"/>
          </a:xfrm>
          <a:prstGeom prst="rect">
            <a:avLst/>
          </a:prstGeom>
        </p:spPr>
      </p:pic>
      <p:pic>
        <p:nvPicPr>
          <p:cNvPr id="22" name="Image 21">
            <a:extLst>
              <a:ext uri="{FF2B5EF4-FFF2-40B4-BE49-F238E27FC236}">
                <a16:creationId xmlns:a16="http://schemas.microsoft.com/office/drawing/2014/main" id="{69C0998F-8FA3-4496-8A53-DE7215AB360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65023" y="675896"/>
            <a:ext cx="2325853" cy="1550568"/>
          </a:xfrm>
          <a:prstGeom prst="rect">
            <a:avLst/>
          </a:prstGeom>
        </p:spPr>
      </p:pic>
      <p:sp>
        <p:nvSpPr>
          <p:cNvPr id="10" name="Rectangle 9">
            <a:extLst>
              <a:ext uri="{FF2B5EF4-FFF2-40B4-BE49-F238E27FC236}">
                <a16:creationId xmlns:a16="http://schemas.microsoft.com/office/drawing/2014/main" id="{8137BA44-02FC-4DA0-A09B-E90091822F9C}"/>
              </a:ext>
            </a:extLst>
          </p:cNvPr>
          <p:cNvSpPr/>
          <p:nvPr/>
        </p:nvSpPr>
        <p:spPr>
          <a:xfrm>
            <a:off x="465023" y="2362090"/>
            <a:ext cx="8213954" cy="1786958"/>
          </a:xfrm>
          <a:prstGeom prst="rect">
            <a:avLst/>
          </a:prstGeom>
          <a:solidFill>
            <a:srgbClr val="3D3E44"/>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11" name="ZoneTexte 10">
            <a:extLst>
              <a:ext uri="{FF2B5EF4-FFF2-40B4-BE49-F238E27FC236}">
                <a16:creationId xmlns:a16="http://schemas.microsoft.com/office/drawing/2014/main" id="{D0DD2B59-C0B2-4618-8085-8D0D9B70B862}"/>
              </a:ext>
            </a:extLst>
          </p:cNvPr>
          <p:cNvSpPr txBox="1"/>
          <p:nvPr/>
        </p:nvSpPr>
        <p:spPr>
          <a:xfrm>
            <a:off x="-1323615" y="4216078"/>
            <a:ext cx="5331572" cy="261610"/>
          </a:xfrm>
          <a:prstGeom prst="rect">
            <a:avLst/>
          </a:prstGeom>
          <a:noFill/>
        </p:spPr>
        <p:txBody>
          <a:bodyPr wrap="square" numCol="1" rtlCol="0">
            <a:spAutoFit/>
          </a:bodyPr>
          <a:lstStyle/>
          <a:p>
            <a:pPr marL="285750" indent="-285750">
              <a:buFontTx/>
              <a:buChar char="-"/>
            </a:pPr>
            <a:endParaRPr lang="fr-FR" altLang="fr-FR" sz="1100" dirty="0">
              <a:solidFill>
                <a:srgbClr val="3D3E44"/>
              </a:solidFill>
              <a:latin typeface="Century Gothic" panose="020B0502020202020204" pitchFamily="34" charset="0"/>
            </a:endParaRPr>
          </a:p>
        </p:txBody>
      </p:sp>
      <p:sp>
        <p:nvSpPr>
          <p:cNvPr id="12" name="Losange 11">
            <a:extLst>
              <a:ext uri="{FF2B5EF4-FFF2-40B4-BE49-F238E27FC236}">
                <a16:creationId xmlns:a16="http://schemas.microsoft.com/office/drawing/2014/main" id="{CC1B67EB-293A-487A-AF39-583CFFD90F2D}"/>
              </a:ext>
            </a:extLst>
          </p:cNvPr>
          <p:cNvSpPr/>
          <p:nvPr/>
        </p:nvSpPr>
        <p:spPr>
          <a:xfrm>
            <a:off x="5690927" y="1831225"/>
            <a:ext cx="3122147" cy="2848687"/>
          </a:xfrm>
          <a:prstGeom prst="diamond">
            <a:avLst/>
          </a:prstGeom>
          <a:solidFill>
            <a:srgbClr val="F5F4EE"/>
          </a:solidFill>
          <a:ln>
            <a:solidFill>
              <a:srgbClr val="3D3E44"/>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13" name="ZoneTexte 12">
            <a:extLst>
              <a:ext uri="{FF2B5EF4-FFF2-40B4-BE49-F238E27FC236}">
                <a16:creationId xmlns:a16="http://schemas.microsoft.com/office/drawing/2014/main" id="{0CA71E60-6914-4FF7-BA1E-B858CC9887EC}"/>
              </a:ext>
            </a:extLst>
          </p:cNvPr>
          <p:cNvSpPr txBox="1"/>
          <p:nvPr/>
        </p:nvSpPr>
        <p:spPr>
          <a:xfrm>
            <a:off x="6351293" y="2371644"/>
            <a:ext cx="1842924" cy="338554"/>
          </a:xfrm>
          <a:prstGeom prst="rect">
            <a:avLst/>
          </a:prstGeom>
          <a:noFill/>
        </p:spPr>
        <p:txBody>
          <a:bodyPr wrap="square" numCol="1" rtlCol="0">
            <a:spAutoFit/>
          </a:bodyPr>
          <a:lstStyle/>
          <a:p>
            <a:pPr algn="ctr"/>
            <a:r>
              <a:rPr lang="fr-FR" altLang="fr-FR" sz="1600" b="1" u="sng" dirty="0">
                <a:solidFill>
                  <a:srgbClr val="D0363B"/>
                </a:solidFill>
                <a:latin typeface="Century Gothic" panose="020B0502020202020204" pitchFamily="34" charset="0"/>
              </a:rPr>
              <a:t>L’AVANTAGE?</a:t>
            </a:r>
          </a:p>
        </p:txBody>
      </p:sp>
      <p:sp>
        <p:nvSpPr>
          <p:cNvPr id="14" name="ZoneTexte 13">
            <a:extLst>
              <a:ext uri="{FF2B5EF4-FFF2-40B4-BE49-F238E27FC236}">
                <a16:creationId xmlns:a16="http://schemas.microsoft.com/office/drawing/2014/main" id="{62BE09E6-BC58-426C-A67B-0964C6385A2E}"/>
              </a:ext>
            </a:extLst>
          </p:cNvPr>
          <p:cNvSpPr txBox="1"/>
          <p:nvPr/>
        </p:nvSpPr>
        <p:spPr>
          <a:xfrm>
            <a:off x="5939106" y="2683684"/>
            <a:ext cx="2676404" cy="1107996"/>
          </a:xfrm>
          <a:prstGeom prst="rect">
            <a:avLst/>
          </a:prstGeom>
          <a:noFill/>
        </p:spPr>
        <p:txBody>
          <a:bodyPr wrap="square" numCol="1" rtlCol="0">
            <a:spAutoFit/>
          </a:bodyPr>
          <a:lstStyle/>
          <a:p>
            <a:pPr algn="ctr"/>
            <a:r>
              <a:rPr lang="fr-FR" altLang="fr-FR" sz="1200" b="1" dirty="0">
                <a:solidFill>
                  <a:srgbClr val="3D3E44"/>
                </a:solidFill>
                <a:latin typeface="Century Gothic" panose="020B0502020202020204" pitchFamily="34" charset="0"/>
              </a:rPr>
              <a:t>La réduction de la période probatoire</a:t>
            </a:r>
            <a:r>
              <a:rPr lang="fr-FR" altLang="fr-FR" sz="1200" dirty="0">
                <a:solidFill>
                  <a:srgbClr val="3D3E44"/>
                </a:solidFill>
                <a:latin typeface="Century Gothic" panose="020B0502020202020204" pitchFamily="34" charset="0"/>
              </a:rPr>
              <a:t> : </a:t>
            </a:r>
          </a:p>
          <a:p>
            <a:pPr marL="171450" indent="-171450" algn="ctr">
              <a:buFont typeface="Arial" panose="020B0604020202020204" pitchFamily="34" charset="0"/>
              <a:buChar char="•"/>
            </a:pPr>
            <a:r>
              <a:rPr lang="fr-FR" altLang="fr-FR" sz="1050" dirty="0">
                <a:solidFill>
                  <a:srgbClr val="3D3E44"/>
                </a:solidFill>
                <a:latin typeface="Century Gothic" panose="020B0502020202020204" pitchFamily="34" charset="0"/>
              </a:rPr>
              <a:t>Tous vos points en 2 ans au lieu de 3 après une formation traditionnelle</a:t>
            </a:r>
          </a:p>
          <a:p>
            <a:pPr marL="171450" indent="-171450" algn="ctr">
              <a:buFont typeface="Arial" panose="020B0604020202020204" pitchFamily="34" charset="0"/>
              <a:buChar char="•"/>
            </a:pPr>
            <a:r>
              <a:rPr lang="fr-FR" altLang="fr-FR" sz="1050" dirty="0">
                <a:solidFill>
                  <a:srgbClr val="3D3E44"/>
                </a:solidFill>
                <a:latin typeface="Century Gothic" panose="020B0502020202020204" pitchFamily="34" charset="0"/>
              </a:rPr>
              <a:t>12 points en 1 an et demi au lieu de 2 en AAC</a:t>
            </a:r>
          </a:p>
        </p:txBody>
      </p:sp>
      <p:sp>
        <p:nvSpPr>
          <p:cNvPr id="26" name="Rectangle 25">
            <a:extLst>
              <a:ext uri="{FF2B5EF4-FFF2-40B4-BE49-F238E27FC236}">
                <a16:creationId xmlns:a16="http://schemas.microsoft.com/office/drawing/2014/main" id="{14F5BFAF-FBAA-44B5-8E09-DFE6F0D8AF47}"/>
              </a:ext>
            </a:extLst>
          </p:cNvPr>
          <p:cNvSpPr/>
          <p:nvPr/>
        </p:nvSpPr>
        <p:spPr>
          <a:xfrm>
            <a:off x="534303" y="2429120"/>
            <a:ext cx="3473653" cy="327184"/>
          </a:xfrm>
          <a:prstGeom prst="rect">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altLang="fr-FR" sz="1600" b="1" dirty="0">
                <a:solidFill>
                  <a:srgbClr val="3D3E44"/>
                </a:solidFill>
                <a:latin typeface="Century Gothic" panose="020B0502020202020204" pitchFamily="34" charset="0"/>
              </a:rPr>
              <a:t>LE PROGRAMME</a:t>
            </a:r>
          </a:p>
        </p:txBody>
      </p:sp>
      <p:sp>
        <p:nvSpPr>
          <p:cNvPr id="16" name="Rectangle 15">
            <a:extLst>
              <a:ext uri="{FF2B5EF4-FFF2-40B4-BE49-F238E27FC236}">
                <a16:creationId xmlns:a16="http://schemas.microsoft.com/office/drawing/2014/main" id="{FC047E88-FCA5-4CE7-9B4D-29BC69BAE5F0}"/>
              </a:ext>
            </a:extLst>
          </p:cNvPr>
          <p:cNvSpPr/>
          <p:nvPr/>
        </p:nvSpPr>
        <p:spPr>
          <a:xfrm>
            <a:off x="465023" y="4625082"/>
            <a:ext cx="5097325" cy="1673230"/>
          </a:xfrm>
          <a:prstGeom prst="rect">
            <a:avLst/>
          </a:prstGeom>
          <a:solidFill>
            <a:srgbClr val="F5F4EE"/>
          </a:solidFill>
          <a:ln w="3175">
            <a:solidFill>
              <a:srgbClr val="3D3E44"/>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285750" indent="-285750">
              <a:buFontTx/>
              <a:buChar char="-"/>
            </a:pPr>
            <a:r>
              <a:rPr lang="fr-FR" altLang="fr-FR" sz="1000" dirty="0">
                <a:solidFill>
                  <a:srgbClr val="3D3E44"/>
                </a:solidFill>
                <a:latin typeface="Century Gothic" panose="020B0502020202020204" pitchFamily="34" charset="0"/>
              </a:rPr>
              <a:t>Avoir </a:t>
            </a:r>
            <a:r>
              <a:rPr lang="fr-FR" altLang="fr-FR" sz="1000" b="1" dirty="0">
                <a:solidFill>
                  <a:srgbClr val="3D3E44"/>
                </a:solidFill>
                <a:latin typeface="Century Gothic" panose="020B0502020202020204" pitchFamily="34" charset="0"/>
              </a:rPr>
              <a:t>obtenu le permis AUTO</a:t>
            </a:r>
            <a:r>
              <a:rPr lang="fr-FR" altLang="fr-FR" sz="1000" dirty="0">
                <a:solidFill>
                  <a:srgbClr val="3D3E44"/>
                </a:solidFill>
                <a:latin typeface="Century Gothic" panose="020B0502020202020204" pitchFamily="34" charset="0"/>
              </a:rPr>
              <a:t> ou </a:t>
            </a:r>
            <a:r>
              <a:rPr lang="fr-FR" altLang="fr-FR" sz="1000" b="1" dirty="0">
                <a:solidFill>
                  <a:srgbClr val="3D3E44"/>
                </a:solidFill>
                <a:latin typeface="Century Gothic" panose="020B0502020202020204" pitchFamily="34" charset="0"/>
              </a:rPr>
              <a:t>MOTO </a:t>
            </a:r>
            <a:r>
              <a:rPr lang="fr-FR" altLang="fr-FR" sz="1000" dirty="0">
                <a:solidFill>
                  <a:srgbClr val="3D3E44"/>
                </a:solidFill>
                <a:latin typeface="Century Gothic" panose="020B0502020202020204" pitchFamily="34" charset="0"/>
              </a:rPr>
              <a:t>depuis</a:t>
            </a:r>
            <a:r>
              <a:rPr lang="fr-FR" altLang="fr-FR" sz="1000" b="1" dirty="0">
                <a:solidFill>
                  <a:srgbClr val="3D3E44"/>
                </a:solidFill>
                <a:latin typeface="Century Gothic" panose="020B0502020202020204" pitchFamily="34" charset="0"/>
              </a:rPr>
              <a:t> 6 à 12 mois</a:t>
            </a:r>
          </a:p>
          <a:p>
            <a:pPr marL="285750" indent="-285750">
              <a:buFontTx/>
              <a:buChar char="-"/>
            </a:pPr>
            <a:r>
              <a:rPr lang="fr-FR" altLang="fr-FR" sz="1000" dirty="0">
                <a:solidFill>
                  <a:srgbClr val="3D3E44"/>
                </a:solidFill>
                <a:latin typeface="Century Gothic" panose="020B0502020202020204" pitchFamily="34" charset="0"/>
              </a:rPr>
              <a:t>le conducteur ne doit avoir commis aucune infraction donnant lieu à retrait de points</a:t>
            </a:r>
          </a:p>
          <a:p>
            <a:pPr marL="285750" indent="-285750">
              <a:buFontTx/>
              <a:buChar char="-"/>
            </a:pPr>
            <a:r>
              <a:rPr lang="fr-FR" altLang="fr-FR" sz="1000" dirty="0">
                <a:solidFill>
                  <a:srgbClr val="3D3E44"/>
                </a:solidFill>
                <a:latin typeface="Century Gothic" panose="020B0502020202020204" pitchFamily="34" charset="0"/>
              </a:rPr>
              <a:t>attestation de suivi de cette </a:t>
            </a:r>
            <a:r>
              <a:rPr lang="fr-FR" altLang="fr-FR" sz="1000" b="1" dirty="0">
                <a:solidFill>
                  <a:srgbClr val="3D3E44"/>
                </a:solidFill>
                <a:latin typeface="Century Gothic" panose="020B0502020202020204" pitchFamily="34" charset="0"/>
              </a:rPr>
              <a:t>formation complémentaire</a:t>
            </a:r>
          </a:p>
          <a:p>
            <a:pPr marL="285750" indent="-285750">
              <a:buFontTx/>
              <a:buChar char="-"/>
            </a:pPr>
            <a:r>
              <a:rPr lang="fr-FR" altLang="fr-FR" sz="1000" dirty="0">
                <a:solidFill>
                  <a:srgbClr val="3D3E44"/>
                </a:solidFill>
                <a:latin typeface="Century Gothic" panose="020B0502020202020204" pitchFamily="34" charset="0"/>
              </a:rPr>
              <a:t>Cette f</a:t>
            </a:r>
            <a:r>
              <a:rPr lang="fr-FR" altLang="fr-FR" sz="1000" b="1" dirty="0">
                <a:solidFill>
                  <a:srgbClr val="3D3E44"/>
                </a:solidFill>
                <a:latin typeface="Century Gothic" panose="020B0502020202020204" pitchFamily="34" charset="0"/>
              </a:rPr>
              <a:t>ormation </a:t>
            </a:r>
            <a:r>
              <a:rPr lang="fr-FR" altLang="fr-FR" sz="1000" dirty="0">
                <a:solidFill>
                  <a:srgbClr val="3D3E44"/>
                </a:solidFill>
                <a:latin typeface="Century Gothic" panose="020B0502020202020204" pitchFamily="34" charset="0"/>
              </a:rPr>
              <a:t> est dispensée par un enseignant de la conduite et de la sécurité routière titulaire d’une autorisation d’enseigner</a:t>
            </a:r>
          </a:p>
          <a:p>
            <a:pPr marL="285750" indent="-285750">
              <a:buFontTx/>
              <a:buChar char="-"/>
            </a:pPr>
            <a:r>
              <a:rPr lang="fr-FR" altLang="fr-FR" sz="1000" dirty="0">
                <a:solidFill>
                  <a:srgbClr val="3D3E44"/>
                </a:solidFill>
                <a:latin typeface="Century Gothic" panose="020B0502020202020204" pitchFamily="34" charset="0"/>
              </a:rPr>
              <a:t>Durée de la formation: 7 heures</a:t>
            </a:r>
          </a:p>
          <a:p>
            <a:pPr marL="285750" indent="-285750">
              <a:buFontTx/>
              <a:buChar char="-"/>
            </a:pPr>
            <a:r>
              <a:rPr lang="fr-FR" altLang="fr-FR" sz="1000" dirty="0">
                <a:solidFill>
                  <a:srgbClr val="3D3E44"/>
                </a:solidFill>
                <a:latin typeface="Century Gothic" panose="020B0502020202020204" pitchFamily="34" charset="0"/>
              </a:rPr>
              <a:t>Effectif de la formation: 6 à 12 personnes</a:t>
            </a:r>
            <a:endParaRPr lang="fr-FR" altLang="fr-FR" sz="1100" dirty="0">
              <a:solidFill>
                <a:srgbClr val="3D3E44"/>
              </a:solidFill>
              <a:latin typeface="Century Gothic" panose="020B0502020202020204" pitchFamily="34" charset="0"/>
            </a:endParaRPr>
          </a:p>
          <a:p>
            <a:pPr fontAlgn="base"/>
            <a:endParaRPr lang="fr-FR" altLang="fr-FR" sz="1000" dirty="0">
              <a:solidFill>
                <a:srgbClr val="3D3E44"/>
              </a:solidFill>
              <a:latin typeface="Century Gothic" panose="020B0502020202020204" pitchFamily="34" charset="0"/>
            </a:endParaRPr>
          </a:p>
        </p:txBody>
      </p:sp>
      <p:sp>
        <p:nvSpPr>
          <p:cNvPr id="17" name="Rectangle 16">
            <a:extLst>
              <a:ext uri="{FF2B5EF4-FFF2-40B4-BE49-F238E27FC236}">
                <a16:creationId xmlns:a16="http://schemas.microsoft.com/office/drawing/2014/main" id="{317805CC-9552-4904-BAD4-739B9DBD8980}"/>
              </a:ext>
            </a:extLst>
          </p:cNvPr>
          <p:cNvSpPr/>
          <p:nvPr/>
        </p:nvSpPr>
        <p:spPr>
          <a:xfrm>
            <a:off x="465024" y="4300036"/>
            <a:ext cx="5097325" cy="334098"/>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fr-FR" altLang="fr-FR" sz="900" b="1" dirty="0">
                <a:latin typeface="Century Gothic" panose="020B0502020202020204" pitchFamily="34" charset="0"/>
              </a:rPr>
              <a:t>LES CONDITIONS</a:t>
            </a:r>
          </a:p>
        </p:txBody>
      </p:sp>
      <p:sp>
        <p:nvSpPr>
          <p:cNvPr id="19" name="ZoneTexte 18">
            <a:extLst>
              <a:ext uri="{FF2B5EF4-FFF2-40B4-BE49-F238E27FC236}">
                <a16:creationId xmlns:a16="http://schemas.microsoft.com/office/drawing/2014/main" id="{D4B4FD98-88E9-4434-BE8A-0D480B4F9B03}"/>
              </a:ext>
            </a:extLst>
          </p:cNvPr>
          <p:cNvSpPr txBox="1"/>
          <p:nvPr/>
        </p:nvSpPr>
        <p:spPr>
          <a:xfrm>
            <a:off x="589298" y="2838124"/>
            <a:ext cx="5331572" cy="1169551"/>
          </a:xfrm>
          <a:prstGeom prst="rect">
            <a:avLst/>
          </a:prstGeom>
          <a:noFill/>
        </p:spPr>
        <p:txBody>
          <a:bodyPr wrap="square" numCol="1" rtlCol="0">
            <a:spAutoFit/>
          </a:bodyPr>
          <a:lstStyle/>
          <a:p>
            <a:r>
              <a:rPr lang="fr-FR" altLang="fr-FR" sz="1000" dirty="0">
                <a:solidFill>
                  <a:schemeClr val="bg1"/>
                </a:solidFill>
                <a:latin typeface="Century Gothic" panose="020B0502020202020204" pitchFamily="34" charset="0"/>
              </a:rPr>
              <a:t>La matinée: Questionnaire d’autoévaluation et perception des risques. </a:t>
            </a:r>
            <a:r>
              <a:rPr lang="fr-FR" altLang="fr-FR" sz="1000" b="1" dirty="0">
                <a:solidFill>
                  <a:schemeClr val="bg1"/>
                </a:solidFill>
                <a:latin typeface="Century Gothic" panose="020B0502020202020204" pitchFamily="34" charset="0"/>
              </a:rPr>
              <a:t>L’objectif de la matinée vise à améliorer la compréhension et la gestion des situations de conduite complexes.</a:t>
            </a:r>
          </a:p>
          <a:p>
            <a:r>
              <a:rPr lang="fr-FR" altLang="fr-FR" sz="1000" dirty="0">
                <a:solidFill>
                  <a:schemeClr val="bg1"/>
                </a:solidFill>
                <a:latin typeface="Century Gothic" panose="020B0502020202020204" pitchFamily="34" charset="0"/>
              </a:rPr>
              <a:t>L’après-midi: la mobilité sous divers aspects. </a:t>
            </a:r>
            <a:r>
              <a:rPr lang="fr-FR" altLang="fr-FR" sz="1000" b="1" dirty="0">
                <a:solidFill>
                  <a:schemeClr val="bg1"/>
                </a:solidFill>
                <a:latin typeface="Century Gothic" panose="020B0502020202020204" pitchFamily="34" charset="0"/>
              </a:rPr>
              <a:t>Le but de cette session : rendre tout déplacement plus sûr et plus citoyen par des choix de mobilité responsables.</a:t>
            </a:r>
            <a:endParaRPr lang="fr-FR" altLang="fr-FR" sz="1000" dirty="0">
              <a:solidFill>
                <a:schemeClr val="bg1"/>
              </a:solidFill>
              <a:latin typeface="Century Gothic" panose="020B0502020202020204" pitchFamily="34" charset="0"/>
            </a:endParaRPr>
          </a:p>
          <a:p>
            <a:r>
              <a:rPr lang="fr-FR" altLang="fr-FR" sz="1000" dirty="0">
                <a:solidFill>
                  <a:schemeClr val="bg1"/>
                </a:solidFill>
                <a:latin typeface="Century Gothic" panose="020B0502020202020204" pitchFamily="34" charset="0"/>
              </a:rPr>
              <a:t>La formation fini par un bilan au cours duquel l’élève s’engage oralement à adopter une conduite responsable.</a:t>
            </a:r>
          </a:p>
        </p:txBody>
      </p:sp>
    </p:spTree>
    <p:extLst>
      <p:ext uri="{BB962C8B-B14F-4D97-AF65-F5344CB8AC3E}">
        <p14:creationId xmlns:p14="http://schemas.microsoft.com/office/powerpoint/2010/main" val="1678493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C6DFF5B-12E3-4219-B015-78A51027D54D}"/>
              </a:ext>
            </a:extLst>
          </p:cNvPr>
          <p:cNvSpPr/>
          <p:nvPr/>
        </p:nvSpPr>
        <p:spPr>
          <a:xfrm>
            <a:off x="704675" y="2105636"/>
            <a:ext cx="7885652" cy="3884101"/>
          </a:xfrm>
          <a:prstGeom prst="rect">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dirty="0">
              <a:ln>
                <a:noFill/>
              </a:ln>
              <a:solidFill>
                <a:prstClr val="white"/>
              </a:solidFill>
              <a:effectLst/>
              <a:uLnTx/>
              <a:uFillTx/>
              <a:latin typeface="Montserrat"/>
              <a:ea typeface="+mn-ea"/>
              <a:cs typeface="+mn-cs"/>
            </a:endParaRPr>
          </a:p>
        </p:txBody>
      </p:sp>
      <p:cxnSp>
        <p:nvCxnSpPr>
          <p:cNvPr id="9" name="Connecteur droit 8">
            <a:extLst>
              <a:ext uri="{FF2B5EF4-FFF2-40B4-BE49-F238E27FC236}">
                <a16:creationId xmlns:a16="http://schemas.microsoft.com/office/drawing/2014/main" id="{6355387B-19B5-47E9-ABD3-6F40F0EC6CBC}"/>
              </a:ext>
            </a:extLst>
          </p:cNvPr>
          <p:cNvCxnSpPr>
            <a:cxnSpLocks/>
          </p:cNvCxnSpPr>
          <p:nvPr/>
        </p:nvCxnSpPr>
        <p:spPr>
          <a:xfrm>
            <a:off x="872675" y="3473042"/>
            <a:ext cx="7457593" cy="0"/>
          </a:xfrm>
          <a:prstGeom prst="line">
            <a:avLst/>
          </a:prstGeom>
          <a:ln w="12700">
            <a:solidFill>
              <a:srgbClr val="2D2D2D"/>
            </a:solidFill>
          </a:ln>
        </p:spPr>
        <p:style>
          <a:lnRef idx="1">
            <a:schemeClr val="dk1"/>
          </a:lnRef>
          <a:fillRef idx="0">
            <a:schemeClr val="dk1"/>
          </a:fillRef>
          <a:effectRef idx="0">
            <a:schemeClr val="dk1"/>
          </a:effectRef>
          <a:fontRef idx="minor">
            <a:schemeClr val="tx1"/>
          </a:fontRef>
        </p:style>
      </p:cxnSp>
      <p:cxnSp>
        <p:nvCxnSpPr>
          <p:cNvPr id="10" name="Connecteur droit 9">
            <a:extLst>
              <a:ext uri="{FF2B5EF4-FFF2-40B4-BE49-F238E27FC236}">
                <a16:creationId xmlns:a16="http://schemas.microsoft.com/office/drawing/2014/main" id="{3B5A2DFD-3A65-4A40-98B6-4C409BBAE29A}"/>
              </a:ext>
            </a:extLst>
          </p:cNvPr>
          <p:cNvCxnSpPr>
            <a:cxnSpLocks/>
          </p:cNvCxnSpPr>
          <p:nvPr/>
        </p:nvCxnSpPr>
        <p:spPr>
          <a:xfrm>
            <a:off x="872675" y="4627929"/>
            <a:ext cx="7457593" cy="0"/>
          </a:xfrm>
          <a:prstGeom prst="line">
            <a:avLst/>
          </a:prstGeom>
          <a:ln w="12700">
            <a:solidFill>
              <a:srgbClr val="2D2D2D"/>
            </a:solidFill>
          </a:ln>
        </p:spPr>
        <p:style>
          <a:lnRef idx="1">
            <a:schemeClr val="dk1"/>
          </a:lnRef>
          <a:fillRef idx="0">
            <a:schemeClr val="dk1"/>
          </a:fillRef>
          <a:effectRef idx="0">
            <a:schemeClr val="dk1"/>
          </a:effectRef>
          <a:fontRef idx="minor">
            <a:schemeClr val="tx1"/>
          </a:fontRef>
        </p:style>
      </p:cxnSp>
      <p:sp>
        <p:nvSpPr>
          <p:cNvPr id="3" name="ZoneTexte 2">
            <a:extLst>
              <a:ext uri="{FF2B5EF4-FFF2-40B4-BE49-F238E27FC236}">
                <a16:creationId xmlns:a16="http://schemas.microsoft.com/office/drawing/2014/main" id="{4DCE01D8-54BC-498C-AFA8-0ED069929515}"/>
              </a:ext>
            </a:extLst>
          </p:cNvPr>
          <p:cNvSpPr txBox="1"/>
          <p:nvPr/>
        </p:nvSpPr>
        <p:spPr>
          <a:xfrm>
            <a:off x="3088548" y="2294365"/>
            <a:ext cx="5241711" cy="1077218"/>
          </a:xfrm>
          <a:prstGeom prst="rect">
            <a:avLst/>
          </a:prstGeom>
          <a:noFill/>
          <a:ln w="6350">
            <a:noFill/>
          </a:ln>
        </p:spPr>
        <p:txBody>
          <a:bodyPr wrap="square" numCol="1" rtlCol="0">
            <a:spAutoFit/>
          </a:bodyPr>
          <a:lstStyle/>
          <a:p>
            <a:pPr marL="0" marR="0" lvl="0" indent="0" algn="just" defTabSz="457200" rtl="0" eaLnBrk="1" latinLnBrk="0" hangingPunct="1">
              <a:lnSpc>
                <a:spcPct val="100000"/>
              </a:lnSpc>
              <a:spcBef>
                <a:spcPts val="0"/>
              </a:spcBef>
              <a:spcAft>
                <a:spcPts val="0"/>
              </a:spcAft>
              <a:buClrTx/>
              <a:buSzTx/>
              <a:buFontTx/>
              <a:buNone/>
              <a:tabLst/>
              <a:defRPr/>
            </a:pPr>
            <a:r>
              <a:rPr kumimoji="0" lang="fr-FR" altLang="fr-FR"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r>
            <a:br>
              <a:rPr kumimoji="0" lang="fr-FR" altLang="fr-FR" sz="16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L’évaluation de départ permet d’</a:t>
            </a:r>
            <a:r>
              <a:rPr kumimoji="0" lang="fr-FR" alt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estimer</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le </a:t>
            </a:r>
            <a:r>
              <a:rPr kumimoji="0" lang="fr-FR" alt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nombre d’heures </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dont l’élève aura besoin pour obtenir son permis de conduire </a:t>
            </a:r>
            <a:r>
              <a:rPr lang="fr-FR" altLang="fr-FR" sz="1200" b="1" dirty="0">
                <a:solidFill>
                  <a:prstClr val="black"/>
                </a:solidFill>
                <a:latin typeface="Century Gothic" panose="020B0502020202020204" pitchFamily="34" charset="0"/>
              </a:rPr>
              <a:t>A2 ou B </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dans les meilleures conditions d’apprentissage, et ainsi qu’une proposition chiffrée</a:t>
            </a:r>
          </a:p>
        </p:txBody>
      </p:sp>
      <p:cxnSp>
        <p:nvCxnSpPr>
          <p:cNvPr id="15" name="Connecteur droit 14">
            <a:extLst>
              <a:ext uri="{FF2B5EF4-FFF2-40B4-BE49-F238E27FC236}">
                <a16:creationId xmlns:a16="http://schemas.microsoft.com/office/drawing/2014/main" id="{47E113FB-0944-4631-8570-64DDFB43B9E6}"/>
              </a:ext>
            </a:extLst>
          </p:cNvPr>
          <p:cNvCxnSpPr>
            <a:cxnSpLocks/>
          </p:cNvCxnSpPr>
          <p:nvPr/>
        </p:nvCxnSpPr>
        <p:spPr>
          <a:xfrm>
            <a:off x="2954323" y="2283181"/>
            <a:ext cx="0" cy="3396200"/>
          </a:xfrm>
          <a:prstGeom prst="line">
            <a:avLst/>
          </a:prstGeom>
          <a:ln w="12700">
            <a:solidFill>
              <a:srgbClr val="2D2D2D"/>
            </a:solidFill>
          </a:ln>
        </p:spPr>
        <p:style>
          <a:lnRef idx="1">
            <a:schemeClr val="dk1"/>
          </a:lnRef>
          <a:fillRef idx="0">
            <a:schemeClr val="dk1"/>
          </a:fillRef>
          <a:effectRef idx="0">
            <a:schemeClr val="dk1"/>
          </a:effectRef>
          <a:fontRef idx="minor">
            <a:schemeClr val="tx1"/>
          </a:fontRef>
        </p:style>
      </p:cxnSp>
      <p:sp>
        <p:nvSpPr>
          <p:cNvPr id="5" name="Rectangle 4">
            <a:extLst>
              <a:ext uri="{FF2B5EF4-FFF2-40B4-BE49-F238E27FC236}">
                <a16:creationId xmlns:a16="http://schemas.microsoft.com/office/drawing/2014/main" id="{EDF2CD46-4E6C-4D90-9DDF-7F5E1060CA78}"/>
              </a:ext>
            </a:extLst>
          </p:cNvPr>
          <p:cNvSpPr/>
          <p:nvPr/>
        </p:nvSpPr>
        <p:spPr>
          <a:xfrm>
            <a:off x="3134587" y="4733206"/>
            <a:ext cx="5107475" cy="99866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just" defTabSz="457200" rtl="0" eaLnBrk="1"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vos </a:t>
            </a:r>
            <a:r>
              <a:rPr kumimoji="0" lang="fr-FR" alt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prérequis</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en matière de </a:t>
            </a:r>
            <a:r>
              <a:rPr kumimoji="0" lang="fr-FR" alt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connaissances des règles du code de la route</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et en matière de conduite d’un véhicule ; </a:t>
            </a:r>
          </a:p>
          <a:p>
            <a:pPr marL="0" marR="0" lvl="0" indent="0" algn="just" defTabSz="457200" rtl="0" eaLnBrk="1"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vos expériences vécues en tant qu’usager de la route ;</a:t>
            </a:r>
          </a:p>
          <a:p>
            <a:pPr marL="0" marR="0" lvl="0" indent="0" algn="just" defTabSz="457200" rtl="0" eaLnBrk="1"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vos compétences </a:t>
            </a:r>
            <a:r>
              <a:rPr kumimoji="0" lang="fr-FR" alt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psychomotrices</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0" marR="0" lvl="0" indent="0" algn="just" defTabSz="457200" rtl="0" eaLnBrk="1"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vos </a:t>
            </a:r>
            <a:r>
              <a:rPr kumimoji="0" lang="fr-FR" alt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motivations</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t>
            </a:r>
          </a:p>
        </p:txBody>
      </p:sp>
      <p:sp>
        <p:nvSpPr>
          <p:cNvPr id="20" name="ZoneTexte 19">
            <a:extLst>
              <a:ext uri="{FF2B5EF4-FFF2-40B4-BE49-F238E27FC236}">
                <a16:creationId xmlns:a16="http://schemas.microsoft.com/office/drawing/2014/main" id="{4D8F9512-0D78-4B93-84CB-A8CA63C7EA1D}"/>
              </a:ext>
            </a:extLst>
          </p:cNvPr>
          <p:cNvSpPr txBox="1"/>
          <p:nvPr/>
        </p:nvSpPr>
        <p:spPr>
          <a:xfrm>
            <a:off x="4322147" y="3817928"/>
            <a:ext cx="3919913" cy="646331"/>
          </a:xfrm>
          <a:prstGeom prst="rect">
            <a:avLst/>
          </a:prstGeom>
          <a:noFill/>
          <a:ln w="6350">
            <a:noFill/>
          </a:ln>
        </p:spPr>
        <p:txBody>
          <a:bodyPr wrap="square" numCol="1" rtlCol="0">
            <a:spAutoFit/>
          </a:bodyPr>
          <a:lstStyle/>
          <a:p>
            <a:pPr marL="0" marR="0" lvl="0" indent="0" algn="just" defTabSz="457200" rtl="0" eaLnBrk="1" latinLnBrk="0" hangingPunct="1">
              <a:lnSpc>
                <a:spcPct val="100000"/>
              </a:lnSpc>
              <a:spcBef>
                <a:spcPts val="0"/>
              </a:spcBef>
              <a:spcAft>
                <a:spcPts val="0"/>
              </a:spcAft>
              <a:buClrTx/>
              <a:buSzTx/>
              <a:buFontTx/>
              <a:buNone/>
              <a:tabLst/>
              <a:defRPr/>
            </a:pPr>
            <a:r>
              <a:rPr kumimoji="0" lang="fr-FR" altLang="fr-FR" sz="1200" b="1"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ORDINATEUR / TABLETTE</a:t>
            </a:r>
            <a:endParaRPr kumimoji="0" lang="fr-FR" alt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Évaluation </a:t>
            </a:r>
            <a:r>
              <a:rPr kumimoji="0" lang="fr-FR" altLang="fr-FR" sz="120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cognitive</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effectuée </a:t>
            </a:r>
            <a:r>
              <a:rPr lang="fr-FR" altLang="fr-FR" sz="1200" dirty="0">
                <a:solidFill>
                  <a:prstClr val="black"/>
                </a:solidFill>
                <a:latin typeface="Century Gothic" panose="020B0502020202020204" pitchFamily="34" charset="0"/>
              </a:rPr>
              <a:t>à l’aide</a:t>
            </a:r>
            <a:r>
              <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d’un </a:t>
            </a:r>
            <a:r>
              <a:rPr kumimoji="0" lang="fr-FR" altLang="fr-FR" sz="1200" b="0"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logiciel (ENPC-</a:t>
            </a:r>
            <a:r>
              <a:rPr kumimoji="0" lang="fr-FR" altLang="fr-FR" sz="1200" b="0" i="0" u="none" strike="noStrike" kern="1200" cap="none" spc="0" normalizeH="0" baseline="0" noProof="0" dirty="0" err="1" smtClean="0">
                <a:ln>
                  <a:noFill/>
                </a:ln>
                <a:solidFill>
                  <a:prstClr val="black"/>
                </a:solidFill>
                <a:effectLst/>
                <a:uLnTx/>
                <a:uFillTx/>
                <a:latin typeface="Century Gothic" panose="020B0502020202020204" pitchFamily="34" charset="0"/>
                <a:ea typeface="+mn-ea"/>
                <a:cs typeface="+mn-cs"/>
              </a:rPr>
              <a:t>Ediser</a:t>
            </a:r>
            <a:r>
              <a:rPr kumimoji="0" lang="fr-FR" altLang="fr-FR" sz="1200" b="0"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 Center)</a:t>
            </a:r>
            <a:endParaRPr kumimoji="0" lang="fr-FR" altLang="fr-FR" sz="12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pic>
        <p:nvPicPr>
          <p:cNvPr id="22" name="Image 21">
            <a:extLst>
              <a:ext uri="{FF2B5EF4-FFF2-40B4-BE49-F238E27FC236}">
                <a16:creationId xmlns:a16="http://schemas.microsoft.com/office/drawing/2014/main" id="{36157B30-8345-4566-A663-6548EED20CD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271777" y="3675207"/>
            <a:ext cx="732917" cy="732331"/>
          </a:xfrm>
          <a:prstGeom prst="rect">
            <a:avLst/>
          </a:prstGeom>
        </p:spPr>
      </p:pic>
      <p:sp>
        <p:nvSpPr>
          <p:cNvPr id="23" name="ZoneTexte 22">
            <a:extLst>
              <a:ext uri="{FF2B5EF4-FFF2-40B4-BE49-F238E27FC236}">
                <a16:creationId xmlns:a16="http://schemas.microsoft.com/office/drawing/2014/main" id="{2C941D62-4C42-40A1-BAFF-B31856F0A488}"/>
              </a:ext>
            </a:extLst>
          </p:cNvPr>
          <p:cNvSpPr txBox="1"/>
          <p:nvPr/>
        </p:nvSpPr>
        <p:spPr>
          <a:xfrm>
            <a:off x="872675" y="2564376"/>
            <a:ext cx="1442892" cy="646331"/>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LES</a:t>
            </a:r>
            <a:b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OBJECTIFS</a:t>
            </a:r>
          </a:p>
        </p:txBody>
      </p:sp>
      <p:sp>
        <p:nvSpPr>
          <p:cNvPr id="24" name="ZoneTexte 23">
            <a:extLst>
              <a:ext uri="{FF2B5EF4-FFF2-40B4-BE49-F238E27FC236}">
                <a16:creationId xmlns:a16="http://schemas.microsoft.com/office/drawing/2014/main" id="{E8E80094-B27A-44A7-A930-B915914C3157}"/>
              </a:ext>
            </a:extLst>
          </p:cNvPr>
          <p:cNvSpPr txBox="1"/>
          <p:nvPr/>
        </p:nvSpPr>
        <p:spPr>
          <a:xfrm>
            <a:off x="872675" y="3633262"/>
            <a:ext cx="1860911" cy="646331"/>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a:t>
            </a:r>
            <a:b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MOYEN UTILISÉ</a:t>
            </a:r>
          </a:p>
        </p:txBody>
      </p:sp>
      <p:sp>
        <p:nvSpPr>
          <p:cNvPr id="25" name="ZoneTexte 24">
            <a:extLst>
              <a:ext uri="{FF2B5EF4-FFF2-40B4-BE49-F238E27FC236}">
                <a16:creationId xmlns:a16="http://schemas.microsoft.com/office/drawing/2014/main" id="{AB0EFC40-2528-46E4-B8D6-C66307CDEFC5}"/>
              </a:ext>
            </a:extLst>
          </p:cNvPr>
          <p:cNvSpPr txBox="1"/>
          <p:nvPr/>
        </p:nvSpPr>
        <p:spPr>
          <a:xfrm>
            <a:off x="872675" y="4808544"/>
            <a:ext cx="1913648" cy="923330"/>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LES</a:t>
            </a:r>
            <a:b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COMPÉTENCES</a:t>
            </a:r>
            <a:b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18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EVALUÉES</a:t>
            </a:r>
          </a:p>
        </p:txBody>
      </p:sp>
      <p:sp>
        <p:nvSpPr>
          <p:cNvPr id="30" name="Rectangle : avec coins arrondis en diagonale 29">
            <a:extLst>
              <a:ext uri="{FF2B5EF4-FFF2-40B4-BE49-F238E27FC236}">
                <a16:creationId xmlns:a16="http://schemas.microsoft.com/office/drawing/2014/main" id="{06031867-3ABC-4678-AC02-33D1C808B703}"/>
              </a:ext>
            </a:extLst>
          </p:cNvPr>
          <p:cNvSpPr/>
          <p:nvPr/>
        </p:nvSpPr>
        <p:spPr>
          <a:xfrm>
            <a:off x="7097095" y="1585519"/>
            <a:ext cx="1342230" cy="836072"/>
          </a:xfrm>
          <a:prstGeom prst="round2Diag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400" b="1" i="0" u="sng"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Durée</a:t>
            </a:r>
            <a:r>
              <a:rPr kumimoji="0" lang="fr-FR" altLang="fr-FR"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 : </a:t>
            </a:r>
            <a:br>
              <a:rPr kumimoji="0" lang="fr-FR" altLang="fr-FR"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br>
            <a:r>
              <a:rPr kumimoji="0" lang="fr-FR" altLang="fr-FR" sz="14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45 min</a:t>
            </a:r>
          </a:p>
        </p:txBody>
      </p:sp>
      <p:sp>
        <p:nvSpPr>
          <p:cNvPr id="16" name="ZoneTexte 15">
            <a:extLst>
              <a:ext uri="{FF2B5EF4-FFF2-40B4-BE49-F238E27FC236}">
                <a16:creationId xmlns:a16="http://schemas.microsoft.com/office/drawing/2014/main" id="{11348740-F9AC-4B55-87D3-95D99674C6D4}"/>
              </a:ext>
            </a:extLst>
          </p:cNvPr>
          <p:cNvSpPr txBox="1"/>
          <p:nvPr/>
        </p:nvSpPr>
        <p:spPr>
          <a:xfrm>
            <a:off x="1602297" y="704675"/>
            <a:ext cx="7063530" cy="1077218"/>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t>TOUT SAVOIR SUR</a:t>
            </a:r>
            <a:br>
              <a:rPr kumimoji="0" lang="fr-FR" altLang="fr-FR" sz="3200" b="1" i="0" u="sng" strike="noStrike" kern="1200" cap="none" spc="0" normalizeH="0" baseline="0" noProof="0" dirty="0">
                <a:ln>
                  <a:noFill/>
                </a:ln>
                <a:solidFill>
                  <a:srgbClr val="D0363B"/>
                </a:solidFill>
                <a:effectLst/>
                <a:uLnTx/>
                <a:uFillTx/>
                <a:latin typeface="Century Gothic" panose="020B0502020202020204" pitchFamily="34" charset="0"/>
                <a:ea typeface="+mn-ea"/>
                <a:cs typeface="+mn-cs"/>
              </a:rPr>
            </a:br>
            <a:r>
              <a:rPr kumimoji="0" lang="fr-FR" altLang="fr-FR" sz="3200" b="0"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L’ÉVALUATION DE DÉPART</a:t>
            </a:r>
          </a:p>
        </p:txBody>
      </p:sp>
      <p:sp>
        <p:nvSpPr>
          <p:cNvPr id="17" name="ZoneTexte 16">
            <a:extLst>
              <a:ext uri="{FF2B5EF4-FFF2-40B4-BE49-F238E27FC236}">
                <a16:creationId xmlns:a16="http://schemas.microsoft.com/office/drawing/2014/main" id="{A9A63667-09B2-4A40-BCC4-495E3517AD79}"/>
              </a:ext>
            </a:extLst>
          </p:cNvPr>
          <p:cNvSpPr txBox="1"/>
          <p:nvPr/>
        </p:nvSpPr>
        <p:spPr>
          <a:xfrm>
            <a:off x="6841221" y="6518517"/>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2.2 DU LABEL DE L’ETAT</a:t>
            </a:r>
          </a:p>
        </p:txBody>
      </p:sp>
    </p:spTree>
    <p:extLst>
      <p:ext uri="{BB962C8B-B14F-4D97-AF65-F5344CB8AC3E}">
        <p14:creationId xmlns:p14="http://schemas.microsoft.com/office/powerpoint/2010/main" val="23403238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ZoneTexte 7">
            <a:extLst>
              <a:ext uri="{FF2B5EF4-FFF2-40B4-BE49-F238E27FC236}">
                <a16:creationId xmlns:a16="http://schemas.microsoft.com/office/drawing/2014/main" id="{96155176-4753-488C-BDD3-09235F027E21}"/>
              </a:ext>
            </a:extLst>
          </p:cNvPr>
          <p:cNvSpPr txBox="1"/>
          <p:nvPr/>
        </p:nvSpPr>
        <p:spPr>
          <a:xfrm>
            <a:off x="3837518" y="4158298"/>
            <a:ext cx="4845068" cy="1815882"/>
          </a:xfrm>
          <a:prstGeom prst="rect">
            <a:avLst/>
          </a:prstGeom>
          <a:solidFill>
            <a:srgbClr val="F5F4EE"/>
          </a:solidFill>
          <a:ln>
            <a:solidFill>
              <a:schemeClr val="tx1"/>
            </a:solidFill>
          </a:ln>
        </p:spPr>
        <p:txBody>
          <a:bodyPr wrap="square" numCol="1" rtlCol="0">
            <a:spAutoFit/>
          </a:bodyPr>
          <a:lstStyle/>
          <a:p>
            <a:pPr marL="0" marR="0" lvl="0" indent="0" algn="l" defTabSz="457200" rtl="0" eaLnBrk="1" latinLnBrk="0" hangingPunct="1">
              <a:lnSpc>
                <a:spcPct val="100000"/>
              </a:lnSpc>
              <a:spcBef>
                <a:spcPts val="600"/>
              </a:spcBef>
              <a:spcAft>
                <a:spcPts val="0"/>
              </a:spcAft>
              <a:buClrTx/>
              <a:buSzTx/>
              <a:buFontTx/>
              <a:buNone/>
              <a:tabLst/>
              <a:defRPr/>
            </a:pPr>
            <a:endParaRPr kumimoji="0" lang="fr-FR" altLang="fr-FR" sz="1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600"/>
              </a:spcBef>
              <a:spcAft>
                <a:spcPts val="0"/>
              </a:spcAft>
              <a:buClrTx/>
              <a:buSzTx/>
              <a:buFontTx/>
              <a:buNone/>
              <a:tabLst/>
              <a:defRPr/>
            </a:pPr>
            <a:endParaRPr lang="fr-FR" altLang="fr-FR" sz="1000" b="1" u="sng" dirty="0">
              <a:solidFill>
                <a:prstClr val="black"/>
              </a:solidFill>
              <a:latin typeface="Century Gothic" panose="020B0502020202020204" pitchFamily="34" charset="0"/>
            </a:endParaRPr>
          </a:p>
          <a:p>
            <a:pPr marL="0" marR="0" lvl="0" indent="0" algn="l" defTabSz="457200" rtl="0" eaLnBrk="1" latinLnBrk="0" hangingPunct="1">
              <a:lnSpc>
                <a:spcPct val="100000"/>
              </a:lnSpc>
              <a:spcBef>
                <a:spcPts val="600"/>
              </a:spcBef>
              <a:spcAft>
                <a:spcPts val="0"/>
              </a:spcAft>
              <a:buClrTx/>
              <a:buSzTx/>
              <a:buFontTx/>
              <a:buNone/>
              <a:tabLst/>
              <a:defRPr/>
            </a:pPr>
            <a:endParaRPr kumimoji="0" lang="fr-FR" altLang="fr-FR" sz="3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600"/>
              </a:spcBef>
              <a:spcAft>
                <a:spcPts val="0"/>
              </a:spcAft>
              <a:buClrTx/>
              <a:buSzTx/>
              <a:buFontTx/>
              <a:buNone/>
              <a:tabLst/>
              <a:defRPr/>
            </a:pPr>
            <a:r>
              <a:rPr kumimoji="0" lang="fr-FR" altLang="fr-FR" sz="10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THÈMES</a:t>
            </a:r>
            <a:r>
              <a:rPr kumimoji="0" lang="fr-FR" altLang="fr-FR" sz="825"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Les </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croisements et les dépassements</a:t>
            </a: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connaissance de la réglementation générale</a:t>
            </a: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du permis de conduire</a:t>
            </a: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t>
            </a:r>
            <a:r>
              <a:rPr kumimoji="0" lang="fr-FR" altLang="fr-FR" sz="800" b="0" i="0" u="none" strike="noStrike" kern="1200" cap="none" spc="0" normalizeH="0" baseline="0" noProof="0" dirty="0" err="1">
                <a:ln>
                  <a:noFill/>
                </a:ln>
                <a:solidFill>
                  <a:prstClr val="black"/>
                </a:solidFill>
                <a:effectLst/>
                <a:uLnTx/>
                <a:uFillTx/>
                <a:latin typeface="Century Gothic" panose="020B0502020202020204" pitchFamily="34" charset="0"/>
                <a:ea typeface="+mn-ea"/>
                <a:cs typeface="+mn-cs"/>
              </a:rPr>
              <a:t>éco-conduite</a:t>
            </a: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t>
            </a: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Les priorités</a:t>
            </a:r>
          </a:p>
          <a:p>
            <a:pPr marL="128588" lvl="0" indent="-128588">
              <a:buFont typeface="Wingdings" panose="05000000000000000000" pitchFamily="2" charset="2"/>
              <a:buChar char="q"/>
              <a:defRPr/>
            </a:pPr>
            <a:r>
              <a:rPr lang="fr-FR" altLang="fr-FR" sz="800" dirty="0">
                <a:solidFill>
                  <a:prstClr val="black"/>
                </a:solidFill>
                <a:latin typeface="Century Gothic" panose="020B0502020202020204" pitchFamily="34" charset="0"/>
              </a:rPr>
              <a:t>Alcool et stupéfiants</a:t>
            </a:r>
          </a:p>
          <a:p>
            <a:pPr marL="128588" lvl="0" indent="-128588">
              <a:buFont typeface="Wingdings" panose="05000000000000000000" pitchFamily="2" charset="2"/>
              <a:buChar char="q"/>
              <a:defRPr/>
            </a:pPr>
            <a:r>
              <a:rPr lang="fr-FR" altLang="fr-FR" sz="800" dirty="0">
                <a:solidFill>
                  <a:prstClr val="black"/>
                </a:solidFill>
                <a:latin typeface="Century Gothic" panose="020B0502020202020204" pitchFamily="34" charset="0"/>
              </a:rPr>
              <a:t>Défaut de port de la ceinture de sécurité</a:t>
            </a:r>
          </a:p>
          <a:p>
            <a:pPr marL="128588" lvl="0" indent="-128588">
              <a:buFont typeface="Wingdings" panose="05000000000000000000" pitchFamily="2" charset="2"/>
              <a:buChar char="q"/>
              <a:defRPr/>
            </a:pPr>
            <a:r>
              <a:rPr lang="fr-FR" altLang="fr-FR" sz="800" dirty="0">
                <a:solidFill>
                  <a:prstClr val="black"/>
                </a:solidFill>
                <a:latin typeface="Century Gothic" panose="020B0502020202020204" pitchFamily="34" charset="0"/>
              </a:rPr>
              <a:t>Les règles de circulation</a:t>
            </a:r>
          </a:p>
        </p:txBody>
      </p:sp>
      <p:sp>
        <p:nvSpPr>
          <p:cNvPr id="9" name="Titre 1">
            <a:extLst>
              <a:ext uri="{FF2B5EF4-FFF2-40B4-BE49-F238E27FC236}">
                <a16:creationId xmlns:a16="http://schemas.microsoft.com/office/drawing/2014/main" id="{04110319-86CB-4407-BE71-B2366D955097}"/>
              </a:ext>
            </a:extLst>
          </p:cNvPr>
          <p:cNvSpPr>
            <a:spLocks noGrp="1"/>
          </p:cNvSpPr>
          <p:nvPr>
            <p:ph type="ctrTitle"/>
          </p:nvPr>
        </p:nvSpPr>
        <p:spPr>
          <a:xfrm>
            <a:off x="285824" y="828159"/>
            <a:ext cx="4916913" cy="640216"/>
          </a:xfrm>
        </p:spPr>
        <p:txBody>
          <a:bodyPr numCol="1">
            <a:noAutofit/>
          </a:bodyPr>
          <a:lstStyle/>
          <a:p>
            <a:pPr algn="r"/>
            <a:r>
              <a:rPr lang="fr-FR" altLang="fr-FR" sz="2400" u="sng" dirty="0">
                <a:latin typeface="Century Gothic" panose="020B0502020202020204" pitchFamily="34" charset="0"/>
              </a:rPr>
              <a:t>Parcours de formation PERSONNALISE</a:t>
            </a:r>
          </a:p>
        </p:txBody>
      </p:sp>
      <p:grpSp>
        <p:nvGrpSpPr>
          <p:cNvPr id="10" name="Groupe 9">
            <a:extLst>
              <a:ext uri="{FF2B5EF4-FFF2-40B4-BE49-F238E27FC236}">
                <a16:creationId xmlns:a16="http://schemas.microsoft.com/office/drawing/2014/main" id="{7F796D9F-AF65-4BA8-B4A6-E90986DC7074}"/>
              </a:ext>
            </a:extLst>
          </p:cNvPr>
          <p:cNvGrpSpPr/>
          <p:nvPr/>
        </p:nvGrpSpPr>
        <p:grpSpPr>
          <a:xfrm>
            <a:off x="455537" y="1861795"/>
            <a:ext cx="8232926" cy="1829946"/>
            <a:chOff x="410479" y="2505124"/>
            <a:chExt cx="10977233" cy="2439928"/>
          </a:xfrm>
        </p:grpSpPr>
        <p:grpSp>
          <p:nvGrpSpPr>
            <p:cNvPr id="11" name="Groupe 10">
              <a:extLst>
                <a:ext uri="{FF2B5EF4-FFF2-40B4-BE49-F238E27FC236}">
                  <a16:creationId xmlns:a16="http://schemas.microsoft.com/office/drawing/2014/main" id="{34EDDB5F-DD4F-41DE-9753-804E31DE5BEF}"/>
                </a:ext>
              </a:extLst>
            </p:cNvPr>
            <p:cNvGrpSpPr/>
            <p:nvPr/>
          </p:nvGrpSpPr>
          <p:grpSpPr>
            <a:xfrm>
              <a:off x="410479" y="2505124"/>
              <a:ext cx="10977233" cy="2439928"/>
              <a:chOff x="339720" y="2620540"/>
              <a:chExt cx="10977233" cy="2439928"/>
            </a:xfrm>
          </p:grpSpPr>
          <p:grpSp>
            <p:nvGrpSpPr>
              <p:cNvPr id="13" name="Groupe 12">
                <a:extLst>
                  <a:ext uri="{FF2B5EF4-FFF2-40B4-BE49-F238E27FC236}">
                    <a16:creationId xmlns:a16="http://schemas.microsoft.com/office/drawing/2014/main" id="{6BA4BA3D-07AE-438E-AEC2-B6B6D33DF5DE}"/>
                  </a:ext>
                </a:extLst>
              </p:cNvPr>
              <p:cNvGrpSpPr/>
              <p:nvPr/>
            </p:nvGrpSpPr>
            <p:grpSpPr>
              <a:xfrm>
                <a:off x="339720" y="2620540"/>
                <a:ext cx="10977233" cy="2439928"/>
                <a:chOff x="343803" y="2215099"/>
                <a:chExt cx="10977233" cy="2439928"/>
              </a:xfrm>
            </p:grpSpPr>
            <p:pic>
              <p:nvPicPr>
                <p:cNvPr id="19" name="Image 18">
                  <a:extLst>
                    <a:ext uri="{FF2B5EF4-FFF2-40B4-BE49-F238E27FC236}">
                      <a16:creationId xmlns:a16="http://schemas.microsoft.com/office/drawing/2014/main" id="{4E15BAAA-1C5B-40D8-B847-AB4F23A7D37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544" y="2819792"/>
                  <a:ext cx="729245" cy="726823"/>
                </a:xfrm>
                <a:prstGeom prst="rect">
                  <a:avLst/>
                </a:prstGeom>
              </p:spPr>
            </p:pic>
            <p:pic>
              <p:nvPicPr>
                <p:cNvPr id="20" name="Image 19">
                  <a:extLst>
                    <a:ext uri="{FF2B5EF4-FFF2-40B4-BE49-F238E27FC236}">
                      <a16:creationId xmlns:a16="http://schemas.microsoft.com/office/drawing/2014/main" id="{69D37350-5100-424B-BCAB-E7877751483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40020" y="2821016"/>
                  <a:ext cx="684640" cy="682363"/>
                </a:xfrm>
                <a:prstGeom prst="rect">
                  <a:avLst/>
                </a:prstGeom>
              </p:spPr>
            </p:pic>
            <p:pic>
              <p:nvPicPr>
                <p:cNvPr id="21" name="Image 20">
                  <a:extLst>
                    <a:ext uri="{FF2B5EF4-FFF2-40B4-BE49-F238E27FC236}">
                      <a16:creationId xmlns:a16="http://schemas.microsoft.com/office/drawing/2014/main" id="{FC2464DB-2B0A-498B-AADA-30A08686DA1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50298" y="2776556"/>
                  <a:ext cx="726823" cy="726823"/>
                </a:xfrm>
                <a:prstGeom prst="rect">
                  <a:avLst/>
                </a:prstGeom>
              </p:spPr>
            </p:pic>
            <p:sp>
              <p:nvSpPr>
                <p:cNvPr id="22" name="ZoneTexte 21">
                  <a:extLst>
                    <a:ext uri="{FF2B5EF4-FFF2-40B4-BE49-F238E27FC236}">
                      <a16:creationId xmlns:a16="http://schemas.microsoft.com/office/drawing/2014/main" id="{6A964811-ABD6-4117-B22D-1657473997D1}"/>
                    </a:ext>
                  </a:extLst>
                </p:cNvPr>
                <p:cNvSpPr txBox="1"/>
                <p:nvPr/>
              </p:nvSpPr>
              <p:spPr>
                <a:xfrm>
                  <a:off x="343803" y="3635955"/>
                  <a:ext cx="1192242" cy="697627"/>
                </a:xfrm>
                <a:prstGeom prst="rect">
                  <a:avLst/>
                </a:prstGeom>
                <a:noFill/>
              </p:spPr>
              <p:txBody>
                <a:bodyPr wrap="square" numCol="1" rtlCol="0">
                  <a:spAutoFit/>
                </a:bodyPr>
                <a:lstStyle/>
                <a:p>
                  <a:pPr marR="0" lvl="0" algn="l" defTabSz="457200" rtl="0" eaLnBrk="1" latinLnBrk="0" hangingPunct="1">
                    <a:lnSpc>
                      <a:spcPct val="100000"/>
                    </a:lnSpc>
                    <a:spcBef>
                      <a:spcPts val="0"/>
                    </a:spcBef>
                    <a:spcAft>
                      <a:spcPts val="0"/>
                    </a:spcAft>
                    <a:buClrTx/>
                    <a:buSzTx/>
                    <a:tabLst/>
                    <a:defRPr/>
                  </a:pPr>
                  <a:r>
                    <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Evaluation de départ:</a:t>
                  </a: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Ordinateur</a:t>
                  </a:r>
                  <a:endParaRPr lang="fr-FR" altLang="fr-FR" sz="700" dirty="0">
                    <a:solidFill>
                      <a:prstClr val="black"/>
                    </a:solidFill>
                    <a:latin typeface="Century Gothic" panose="020B0502020202020204" pitchFamily="34" charset="0"/>
                  </a:endParaRPr>
                </a:p>
                <a:p>
                  <a:pPr marR="0" lvl="0" algn="l" defTabSz="457200" rtl="0" eaLnBrk="1" latinLnBrk="0" hangingPunct="1">
                    <a:lnSpc>
                      <a:spcPct val="100000"/>
                    </a:lnSpc>
                    <a:spcBef>
                      <a:spcPts val="0"/>
                    </a:spcBef>
                    <a:spcAft>
                      <a:spcPts val="0"/>
                    </a:spcAft>
                    <a:buClrTx/>
                    <a:buSzTx/>
                    <a:tabLst/>
                    <a:defRPr/>
                  </a:pPr>
                  <a:endPar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3" name="ZoneTexte 22">
                  <a:extLst>
                    <a:ext uri="{FF2B5EF4-FFF2-40B4-BE49-F238E27FC236}">
                      <a16:creationId xmlns:a16="http://schemas.microsoft.com/office/drawing/2014/main" id="{7BCAF1D7-E8E4-44B1-8794-514292E32C94}"/>
                    </a:ext>
                  </a:extLst>
                </p:cNvPr>
                <p:cNvSpPr txBox="1"/>
                <p:nvPr/>
              </p:nvSpPr>
              <p:spPr>
                <a:xfrm>
                  <a:off x="1354790" y="3604540"/>
                  <a:ext cx="1554002" cy="553997"/>
                </a:xfrm>
                <a:prstGeom prst="rect">
                  <a:avLst/>
                </a:prstGeom>
                <a:noFill/>
              </p:spPr>
              <p:txBody>
                <a:bodyPr wrap="square" numCol="1" rtlCol="0">
                  <a:spAutoFit/>
                </a:bodyPr>
                <a:lstStyle/>
                <a:p>
                  <a:pPr marL="128588" marR="0" lvl="0" indent="-128588" algn="ctr"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700" b="0"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Inscription et création du dossier ANTS</a:t>
                  </a:r>
                  <a:endPar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4" name="ZoneTexte 23">
                  <a:extLst>
                    <a:ext uri="{FF2B5EF4-FFF2-40B4-BE49-F238E27FC236}">
                      <a16:creationId xmlns:a16="http://schemas.microsoft.com/office/drawing/2014/main" id="{F1102CC3-43E5-4FEF-9FC7-4329C51C2EB4}"/>
                    </a:ext>
                  </a:extLst>
                </p:cNvPr>
                <p:cNvSpPr txBox="1"/>
                <p:nvPr/>
              </p:nvSpPr>
              <p:spPr>
                <a:xfrm>
                  <a:off x="2967415" y="3480778"/>
                  <a:ext cx="1878708" cy="738664"/>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endPar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Alternance de théorie et de pratique</a:t>
                  </a:r>
                </a:p>
                <a:p>
                  <a:pPr marL="0" marR="0" lvl="0" indent="0" algn="l" defTabSz="457200" rtl="0" eaLnBrk="1" latinLnBrk="0" hangingPunct="1">
                    <a:lnSpc>
                      <a:spcPct val="100000"/>
                    </a:lnSpc>
                    <a:spcBef>
                      <a:spcPts val="0"/>
                    </a:spcBef>
                    <a:spcAft>
                      <a:spcPts val="0"/>
                    </a:spcAft>
                    <a:buClrTx/>
                    <a:buSzTx/>
                    <a:buFontTx/>
                    <a:buNone/>
                    <a:tabLst/>
                    <a:defRPr/>
                  </a:pPr>
                  <a:endParaRPr kumimoji="0" lang="fr-FR" altLang="fr-FR" sz="9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5" name="ZoneTexte 24">
                  <a:extLst>
                    <a:ext uri="{FF2B5EF4-FFF2-40B4-BE49-F238E27FC236}">
                      <a16:creationId xmlns:a16="http://schemas.microsoft.com/office/drawing/2014/main" id="{B8E5BDE8-BA24-4384-81DE-2AA40B8AB92A}"/>
                    </a:ext>
                  </a:extLst>
                </p:cNvPr>
                <p:cNvSpPr txBox="1"/>
                <p:nvPr/>
              </p:nvSpPr>
              <p:spPr>
                <a:xfrm>
                  <a:off x="4758292" y="3612272"/>
                  <a:ext cx="1192242" cy="410369"/>
                </a:xfrm>
                <a:prstGeom prst="rect">
                  <a:avLst/>
                </a:prstGeom>
                <a:noFill/>
              </p:spPr>
              <p:txBody>
                <a:bodyPr wrap="square" numCol="1" rtlCol="0">
                  <a:spAutoFit/>
                </a:bodyPr>
                <a:lstStyle/>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Examen Théorique</a:t>
                  </a:r>
                </a:p>
              </p:txBody>
            </p:sp>
            <p:sp>
              <p:nvSpPr>
                <p:cNvPr id="26" name="ZoneTexte 25">
                  <a:extLst>
                    <a:ext uri="{FF2B5EF4-FFF2-40B4-BE49-F238E27FC236}">
                      <a16:creationId xmlns:a16="http://schemas.microsoft.com/office/drawing/2014/main" id="{87D8BE43-9FFA-4C70-A7F7-38E4B2D85B44}"/>
                    </a:ext>
                  </a:extLst>
                </p:cNvPr>
                <p:cNvSpPr txBox="1"/>
                <p:nvPr/>
              </p:nvSpPr>
              <p:spPr>
                <a:xfrm>
                  <a:off x="5950534" y="3734963"/>
                  <a:ext cx="1434972" cy="697627"/>
                </a:xfrm>
                <a:prstGeom prst="rect">
                  <a:avLst/>
                </a:prstGeom>
                <a:noFill/>
              </p:spPr>
              <p:txBody>
                <a:bodyPr wrap="square" numCol="1" rtlCol="0">
                  <a:spAutoFit/>
                </a:bodyPr>
                <a:lstStyle/>
                <a:p>
                  <a:pPr marR="0" lvl="0" algn="l" defTabSz="457200" rtl="0" eaLnBrk="1" latinLnBrk="0" hangingPunct="1">
                    <a:lnSpc>
                      <a:spcPct val="100000"/>
                    </a:lnSpc>
                    <a:spcBef>
                      <a:spcPts val="0"/>
                    </a:spcBef>
                    <a:spcAft>
                      <a:spcPts val="0"/>
                    </a:spcAft>
                    <a:buClrTx/>
                    <a:buSzTx/>
                    <a:tabLst/>
                    <a:defRPr/>
                  </a:pPr>
                  <a:r>
                    <a:rPr kumimoji="0" lang="fr-FR" altLang="fr-FR" sz="700" b="0"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Mise en place d’un planning prévisionnel Formation pratique</a:t>
                  </a:r>
                </a:p>
              </p:txBody>
            </p:sp>
            <p:sp>
              <p:nvSpPr>
                <p:cNvPr id="27" name="ZoneTexte 26">
                  <a:extLst>
                    <a:ext uri="{FF2B5EF4-FFF2-40B4-BE49-F238E27FC236}">
                      <a16:creationId xmlns:a16="http://schemas.microsoft.com/office/drawing/2014/main" id="{5ADC0158-4BAB-476D-89B1-04934727E79D}"/>
                    </a:ext>
                  </a:extLst>
                </p:cNvPr>
                <p:cNvSpPr txBox="1"/>
                <p:nvPr/>
              </p:nvSpPr>
              <p:spPr>
                <a:xfrm>
                  <a:off x="8846535" y="3721384"/>
                  <a:ext cx="1192242" cy="697627"/>
                </a:xfrm>
                <a:prstGeom prst="rect">
                  <a:avLst/>
                </a:prstGeom>
                <a:noFill/>
              </p:spPr>
              <p:txBody>
                <a:bodyPr wrap="square" numCol="1" rtlCol="0">
                  <a:spAutoFit/>
                </a:bodyPr>
                <a:lstStyle/>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Examen </a:t>
                  </a:r>
                  <a:r>
                    <a:rPr kumimoji="0" lang="fr-FR" altLang="fr-FR" sz="700" b="0"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Blanc</a:t>
                  </a: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lang="fr-FR" altLang="fr-FR" sz="700" dirty="0" smtClean="0">
                      <a:solidFill>
                        <a:prstClr val="black"/>
                      </a:solidFill>
                      <a:latin typeface="Century Gothic" panose="020B0502020202020204" pitchFamily="34" charset="0"/>
                    </a:rPr>
                    <a:t>Préparation d’examen</a:t>
                  </a:r>
                  <a:endPar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28" name="ZoneTexte 27">
                  <a:extLst>
                    <a:ext uri="{FF2B5EF4-FFF2-40B4-BE49-F238E27FC236}">
                      <a16:creationId xmlns:a16="http://schemas.microsoft.com/office/drawing/2014/main" id="{4CC92D47-43D0-4F77-873B-EBB10D165BA7}"/>
                    </a:ext>
                  </a:extLst>
                </p:cNvPr>
                <p:cNvSpPr txBox="1"/>
                <p:nvPr/>
              </p:nvSpPr>
              <p:spPr>
                <a:xfrm>
                  <a:off x="10128794" y="3620716"/>
                  <a:ext cx="1192242" cy="410369"/>
                </a:xfrm>
                <a:prstGeom prst="rect">
                  <a:avLst/>
                </a:prstGeom>
                <a:noFill/>
              </p:spPr>
              <p:txBody>
                <a:bodyPr wrap="square" numCol="1" rtlCol="0">
                  <a:spAutoFit/>
                </a:bodyPr>
                <a:lstStyle/>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Examen pratique</a:t>
                  </a:r>
                </a:p>
              </p:txBody>
            </p:sp>
            <p:sp>
              <p:nvSpPr>
                <p:cNvPr id="29" name="ZoneTexte 28">
                  <a:extLst>
                    <a:ext uri="{FF2B5EF4-FFF2-40B4-BE49-F238E27FC236}">
                      <a16:creationId xmlns:a16="http://schemas.microsoft.com/office/drawing/2014/main" id="{C52EF285-F565-4092-827B-0329D8145DE9}"/>
                    </a:ext>
                  </a:extLst>
                </p:cNvPr>
                <p:cNvSpPr txBox="1"/>
                <p:nvPr/>
              </p:nvSpPr>
              <p:spPr>
                <a:xfrm>
                  <a:off x="7420129" y="3813771"/>
                  <a:ext cx="1557268" cy="841256"/>
                </a:xfrm>
                <a:prstGeom prst="rect">
                  <a:avLst/>
                </a:prstGeom>
                <a:noFill/>
              </p:spPr>
              <p:txBody>
                <a:bodyPr wrap="square" numCol="1" rtlCol="0">
                  <a:spAutoFit/>
                </a:bodyPr>
                <a:lstStyle/>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Conduite accompagnée</a:t>
                  </a:r>
                </a:p>
                <a:p>
                  <a:pPr marL="0" marR="0" lvl="0" indent="0" algn="l" defTabSz="457200" rtl="0" eaLnBrk="1" latinLnBrk="0" hangingPunct="1">
                    <a:lnSpc>
                      <a:spcPct val="100000"/>
                    </a:lnSpc>
                    <a:spcBef>
                      <a:spcPts val="0"/>
                    </a:spcBef>
                    <a:spcAft>
                      <a:spcPts val="0"/>
                    </a:spcAft>
                    <a:buClrTx/>
                    <a:buSzTx/>
                    <a:buFontTx/>
                    <a:buNone/>
                    <a:tabLst/>
                    <a:defRPr/>
                  </a:pPr>
                  <a:endPar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7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Conduite supervisée</a:t>
                  </a:r>
                </a:p>
              </p:txBody>
            </p:sp>
            <p:sp>
              <p:nvSpPr>
                <p:cNvPr id="30" name="Flèche : droite 29">
                  <a:extLst>
                    <a:ext uri="{FF2B5EF4-FFF2-40B4-BE49-F238E27FC236}">
                      <a16:creationId xmlns:a16="http://schemas.microsoft.com/office/drawing/2014/main" id="{ACC8EB7D-DEF5-41D1-8328-7DC5C10E4187}"/>
                    </a:ext>
                  </a:extLst>
                </p:cNvPr>
                <p:cNvSpPr/>
                <p:nvPr/>
              </p:nvSpPr>
              <p:spPr>
                <a:xfrm>
                  <a:off x="715992" y="2221125"/>
                  <a:ext cx="740963" cy="487764"/>
                </a:xfrm>
                <a:prstGeom prst="rightArrow">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1</a:t>
                  </a:r>
                </a:p>
              </p:txBody>
            </p:sp>
            <p:sp>
              <p:nvSpPr>
                <p:cNvPr id="31" name="Flèche : droite 30">
                  <a:extLst>
                    <a:ext uri="{FF2B5EF4-FFF2-40B4-BE49-F238E27FC236}">
                      <a16:creationId xmlns:a16="http://schemas.microsoft.com/office/drawing/2014/main" id="{07EECA1D-4102-4C69-92E1-AA24868DF4C8}"/>
                    </a:ext>
                  </a:extLst>
                </p:cNvPr>
                <p:cNvSpPr/>
                <p:nvPr/>
              </p:nvSpPr>
              <p:spPr>
                <a:xfrm>
                  <a:off x="2054453" y="2238519"/>
                  <a:ext cx="740963" cy="487764"/>
                </a:xfrm>
                <a:prstGeom prst="rightArrow">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2</a:t>
                  </a:r>
                </a:p>
              </p:txBody>
            </p:sp>
            <p:sp>
              <p:nvSpPr>
                <p:cNvPr id="32" name="Flèche : droite 31">
                  <a:extLst>
                    <a:ext uri="{FF2B5EF4-FFF2-40B4-BE49-F238E27FC236}">
                      <a16:creationId xmlns:a16="http://schemas.microsoft.com/office/drawing/2014/main" id="{68529A52-B6A7-4298-82B4-B29F7677C5B5}"/>
                    </a:ext>
                  </a:extLst>
                </p:cNvPr>
                <p:cNvSpPr/>
                <p:nvPr/>
              </p:nvSpPr>
              <p:spPr>
                <a:xfrm>
                  <a:off x="3444959" y="2223205"/>
                  <a:ext cx="740963" cy="487764"/>
                </a:xfrm>
                <a:prstGeom prst="rightArrow">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3</a:t>
                  </a:r>
                </a:p>
              </p:txBody>
            </p:sp>
            <p:sp>
              <p:nvSpPr>
                <p:cNvPr id="33" name="Flèche : droite 32">
                  <a:extLst>
                    <a:ext uri="{FF2B5EF4-FFF2-40B4-BE49-F238E27FC236}">
                      <a16:creationId xmlns:a16="http://schemas.microsoft.com/office/drawing/2014/main" id="{F7917D2A-2B9E-4409-A914-55CBEB505AAF}"/>
                    </a:ext>
                  </a:extLst>
                </p:cNvPr>
                <p:cNvSpPr/>
                <p:nvPr/>
              </p:nvSpPr>
              <p:spPr>
                <a:xfrm>
                  <a:off x="4835465" y="2233092"/>
                  <a:ext cx="740963" cy="487764"/>
                </a:xfrm>
                <a:prstGeom prst="rightArrow">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4</a:t>
                  </a:r>
                </a:p>
              </p:txBody>
            </p:sp>
            <p:sp>
              <p:nvSpPr>
                <p:cNvPr id="34" name="Flèche : droite 33">
                  <a:extLst>
                    <a:ext uri="{FF2B5EF4-FFF2-40B4-BE49-F238E27FC236}">
                      <a16:creationId xmlns:a16="http://schemas.microsoft.com/office/drawing/2014/main" id="{0A794996-012B-4AC2-AE2A-C942410DE2BE}"/>
                    </a:ext>
                  </a:extLst>
                </p:cNvPr>
                <p:cNvSpPr/>
                <p:nvPr/>
              </p:nvSpPr>
              <p:spPr>
                <a:xfrm>
                  <a:off x="6225971" y="2221125"/>
                  <a:ext cx="740963" cy="487764"/>
                </a:xfrm>
                <a:prstGeom prst="rightArrow">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5</a:t>
                  </a:r>
                </a:p>
              </p:txBody>
            </p:sp>
            <p:sp>
              <p:nvSpPr>
                <p:cNvPr id="35" name="Flèche : droite 34">
                  <a:extLst>
                    <a:ext uri="{FF2B5EF4-FFF2-40B4-BE49-F238E27FC236}">
                      <a16:creationId xmlns:a16="http://schemas.microsoft.com/office/drawing/2014/main" id="{2EF656DE-DE95-43B9-AEA6-F1C73F642D44}"/>
                    </a:ext>
                  </a:extLst>
                </p:cNvPr>
                <p:cNvSpPr/>
                <p:nvPr/>
              </p:nvSpPr>
              <p:spPr>
                <a:xfrm>
                  <a:off x="7616477" y="2242926"/>
                  <a:ext cx="740963" cy="487764"/>
                </a:xfrm>
                <a:prstGeom prst="rightArrow">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6</a:t>
                  </a:r>
                </a:p>
              </p:txBody>
            </p:sp>
            <p:sp>
              <p:nvSpPr>
                <p:cNvPr id="36" name="Flèche : droite 35">
                  <a:extLst>
                    <a:ext uri="{FF2B5EF4-FFF2-40B4-BE49-F238E27FC236}">
                      <a16:creationId xmlns:a16="http://schemas.microsoft.com/office/drawing/2014/main" id="{18AF46C3-0C46-42FC-A710-B418A7A3987C}"/>
                    </a:ext>
                  </a:extLst>
                </p:cNvPr>
                <p:cNvSpPr/>
                <p:nvPr/>
              </p:nvSpPr>
              <p:spPr>
                <a:xfrm>
                  <a:off x="9006983" y="2244585"/>
                  <a:ext cx="740963" cy="487764"/>
                </a:xfrm>
                <a:prstGeom prst="rightArrow">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7</a:t>
                  </a:r>
                </a:p>
              </p:txBody>
            </p:sp>
            <p:sp>
              <p:nvSpPr>
                <p:cNvPr id="37" name="Flèche : droite 36">
                  <a:extLst>
                    <a:ext uri="{FF2B5EF4-FFF2-40B4-BE49-F238E27FC236}">
                      <a16:creationId xmlns:a16="http://schemas.microsoft.com/office/drawing/2014/main" id="{1B97A611-1492-417B-9E7B-4A00833CA86A}"/>
                    </a:ext>
                  </a:extLst>
                </p:cNvPr>
                <p:cNvSpPr/>
                <p:nvPr/>
              </p:nvSpPr>
              <p:spPr>
                <a:xfrm>
                  <a:off x="10397489" y="2215099"/>
                  <a:ext cx="740963" cy="487764"/>
                </a:xfrm>
                <a:prstGeom prst="rightArrow">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050" b="1"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8</a:t>
                  </a:r>
                </a:p>
              </p:txBody>
            </p:sp>
            <p:pic>
              <p:nvPicPr>
                <p:cNvPr id="38" name="Image 37">
                  <a:extLst>
                    <a:ext uri="{FF2B5EF4-FFF2-40B4-BE49-F238E27FC236}">
                      <a16:creationId xmlns:a16="http://schemas.microsoft.com/office/drawing/2014/main" id="{958E01DA-54ED-4CA4-9337-B4806F4BC8A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62269" y="2771942"/>
                  <a:ext cx="650160" cy="648000"/>
                </a:xfrm>
                <a:prstGeom prst="rect">
                  <a:avLst/>
                </a:prstGeom>
              </p:spPr>
            </p:pic>
            <p:pic>
              <p:nvPicPr>
                <p:cNvPr id="39" name="Image 38">
                  <a:extLst>
                    <a:ext uri="{FF2B5EF4-FFF2-40B4-BE49-F238E27FC236}">
                      <a16:creationId xmlns:a16="http://schemas.microsoft.com/office/drawing/2014/main" id="{60F2999E-36F1-4A48-A9F9-B7CADF4DB43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080368" y="2733480"/>
                  <a:ext cx="650160" cy="648000"/>
                </a:xfrm>
                <a:prstGeom prst="rect">
                  <a:avLst/>
                </a:prstGeom>
              </p:spPr>
            </p:pic>
          </p:grpSp>
          <p:grpSp>
            <p:nvGrpSpPr>
              <p:cNvPr id="14" name="Groupe 13">
                <a:extLst>
                  <a:ext uri="{FF2B5EF4-FFF2-40B4-BE49-F238E27FC236}">
                    <a16:creationId xmlns:a16="http://schemas.microsoft.com/office/drawing/2014/main" id="{73263462-CAB0-46A8-84F5-9ACA067D87C3}"/>
                  </a:ext>
                </a:extLst>
              </p:cNvPr>
              <p:cNvGrpSpPr/>
              <p:nvPr/>
            </p:nvGrpSpPr>
            <p:grpSpPr>
              <a:xfrm>
                <a:off x="4824820" y="3202506"/>
                <a:ext cx="6255916" cy="958062"/>
                <a:chOff x="4824820" y="3202506"/>
                <a:chExt cx="6255916" cy="958062"/>
              </a:xfrm>
            </p:grpSpPr>
            <p:pic>
              <p:nvPicPr>
                <p:cNvPr id="15" name="Image 14">
                  <a:extLst>
                    <a:ext uri="{FF2B5EF4-FFF2-40B4-BE49-F238E27FC236}">
                      <a16:creationId xmlns:a16="http://schemas.microsoft.com/office/drawing/2014/main" id="{2B7FE3D4-C384-41CB-8D22-8B8D1EC5EA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6923" y="3512568"/>
                  <a:ext cx="650160" cy="648000"/>
                </a:xfrm>
                <a:prstGeom prst="rect">
                  <a:avLst/>
                </a:prstGeom>
              </p:spPr>
            </p:pic>
            <p:pic>
              <p:nvPicPr>
                <p:cNvPr id="16" name="Image 15">
                  <a:extLst>
                    <a:ext uri="{FF2B5EF4-FFF2-40B4-BE49-F238E27FC236}">
                      <a16:creationId xmlns:a16="http://schemas.microsoft.com/office/drawing/2014/main" id="{DA825AA7-E3F7-45B1-A000-4E1D720037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04451" y="3202506"/>
                  <a:ext cx="776285" cy="773706"/>
                </a:xfrm>
                <a:prstGeom prst="rect">
                  <a:avLst/>
                </a:prstGeom>
              </p:spPr>
            </p:pic>
            <p:pic>
              <p:nvPicPr>
                <p:cNvPr id="17" name="Image 16">
                  <a:extLst>
                    <a:ext uri="{FF2B5EF4-FFF2-40B4-BE49-F238E27FC236}">
                      <a16:creationId xmlns:a16="http://schemas.microsoft.com/office/drawing/2014/main" id="{AF5966A7-1E60-49AC-A3B8-2545D59CE71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62584" y="3224880"/>
                  <a:ext cx="773707" cy="773706"/>
                </a:xfrm>
                <a:prstGeom prst="rect">
                  <a:avLst/>
                </a:prstGeom>
              </p:spPr>
            </p:pic>
            <p:pic>
              <p:nvPicPr>
                <p:cNvPr id="18" name="Image 17">
                  <a:extLst>
                    <a:ext uri="{FF2B5EF4-FFF2-40B4-BE49-F238E27FC236}">
                      <a16:creationId xmlns:a16="http://schemas.microsoft.com/office/drawing/2014/main" id="{552CD8D3-AE6C-445A-ACD6-8DF97948151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824820" y="3225233"/>
                  <a:ext cx="726821" cy="726822"/>
                </a:xfrm>
                <a:prstGeom prst="rect">
                  <a:avLst/>
                </a:prstGeom>
              </p:spPr>
            </p:pic>
          </p:grpSp>
        </p:grpSp>
        <p:pic>
          <p:nvPicPr>
            <p:cNvPr id="12" name="Image 11">
              <a:extLst>
                <a:ext uri="{FF2B5EF4-FFF2-40B4-BE49-F238E27FC236}">
                  <a16:creationId xmlns:a16="http://schemas.microsoft.com/office/drawing/2014/main" id="{6BCF29EB-B561-46CF-8124-5545C1CE7245}"/>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434121" y="3356276"/>
              <a:ext cx="650160" cy="648000"/>
            </a:xfrm>
            <a:prstGeom prst="rect">
              <a:avLst/>
            </a:prstGeom>
          </p:spPr>
        </p:pic>
      </p:grpSp>
      <p:sp>
        <p:nvSpPr>
          <p:cNvPr id="40" name="ZoneTexte 39">
            <a:extLst>
              <a:ext uri="{FF2B5EF4-FFF2-40B4-BE49-F238E27FC236}">
                <a16:creationId xmlns:a16="http://schemas.microsoft.com/office/drawing/2014/main" id="{6F518F5B-4697-4577-9206-D36D1643AC60}"/>
              </a:ext>
            </a:extLst>
          </p:cNvPr>
          <p:cNvSpPr txBox="1"/>
          <p:nvPr/>
        </p:nvSpPr>
        <p:spPr>
          <a:xfrm>
            <a:off x="5347904" y="744106"/>
            <a:ext cx="3423456" cy="738664"/>
          </a:xfrm>
          <a:prstGeom prst="rect">
            <a:avLst/>
          </a:prstGeom>
          <a:solidFill>
            <a:srgbClr val="F5F4EE"/>
          </a:solidFill>
          <a:ln>
            <a:solidFill>
              <a:schemeClr val="tx1"/>
            </a:solidFill>
          </a:ln>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900"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RENSEIGNEMENTS PERSONNELS DE L’ÉLÈVE</a:t>
            </a:r>
            <a:r>
              <a:rPr kumimoji="0" lang="fr-FR" altLang="fr-FR" sz="825"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
            </a:r>
            <a:br>
              <a:rPr kumimoji="0" lang="fr-FR" altLang="fr-FR" sz="825"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endParaRPr kumimoji="0" lang="fr-FR" altLang="fr-FR" sz="825" b="1" i="0" u="sng"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825"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Nom : ……………………..…………………………..……………………..</a:t>
            </a:r>
            <a:br>
              <a:rPr kumimoji="0" lang="fr-FR" altLang="fr-FR" sz="825"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br>
            <a:r>
              <a:rPr kumimoji="0" lang="fr-FR" altLang="fr-FR" sz="825"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Prénom : ……………………...………………………….………………….</a:t>
            </a: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825"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Type de permis …………………………….............................................</a:t>
            </a:r>
          </a:p>
        </p:txBody>
      </p:sp>
      <p:sp>
        <p:nvSpPr>
          <p:cNvPr id="46" name="Organigramme : Procédé 45">
            <a:extLst>
              <a:ext uri="{FF2B5EF4-FFF2-40B4-BE49-F238E27FC236}">
                <a16:creationId xmlns:a16="http://schemas.microsoft.com/office/drawing/2014/main" id="{A612B278-3999-41F8-905A-5E1098D67A02}"/>
              </a:ext>
            </a:extLst>
          </p:cNvPr>
          <p:cNvSpPr/>
          <p:nvPr/>
        </p:nvSpPr>
        <p:spPr>
          <a:xfrm>
            <a:off x="6573561" y="3855982"/>
            <a:ext cx="2109025" cy="307777"/>
          </a:xfrm>
          <a:prstGeom prst="flowChartProcess">
            <a:avLst/>
          </a:prstGeom>
          <a:solidFill>
            <a:srgbClr val="D0363B"/>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r>
              <a:rPr kumimoji="0" lang="fr-FR" altLang="fr-FR" sz="11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COURS RECOMMANDES</a:t>
            </a:r>
          </a:p>
        </p:txBody>
      </p:sp>
      <p:sp>
        <p:nvSpPr>
          <p:cNvPr id="2" name="ZoneTexte 1">
            <a:extLst>
              <a:ext uri="{FF2B5EF4-FFF2-40B4-BE49-F238E27FC236}">
                <a16:creationId xmlns:a16="http://schemas.microsoft.com/office/drawing/2014/main" id="{6B38EAD1-3F17-4519-88C6-35B7BBAA8F83}"/>
              </a:ext>
            </a:extLst>
          </p:cNvPr>
          <p:cNvSpPr txBox="1"/>
          <p:nvPr/>
        </p:nvSpPr>
        <p:spPr>
          <a:xfrm>
            <a:off x="6503865" y="4854653"/>
            <a:ext cx="2109025" cy="954107"/>
          </a:xfrm>
          <a:prstGeom prst="rect">
            <a:avLst/>
          </a:prstGeom>
          <a:noFill/>
        </p:spPr>
        <p:txBody>
          <a:bodyPr wrap="square" numCol="1" rtlCol="0">
            <a:spAutoFit/>
          </a:bodyPr>
          <a:lstStyle/>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a:t>
            </a: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signalisation</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visibilité</a:t>
            </a: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La prise de conscience des risques</a:t>
            </a:r>
          </a:p>
          <a:p>
            <a:pPr marL="128588" marR="0" lvl="0" indent="-128588" algn="l" defTabSz="457200" rtl="0" eaLnBrk="1" latinLnBrk="0" hangingPunct="1">
              <a:lnSpc>
                <a:spcPct val="100000"/>
              </a:lnSpc>
              <a:spcBef>
                <a:spcPts val="0"/>
              </a:spcBef>
              <a:spcAft>
                <a:spcPts val="0"/>
              </a:spcAft>
              <a:buClrTx/>
              <a:buSzTx/>
              <a:buFont typeface="Wingdings" panose="05000000000000000000" pitchFamily="2" charset="2"/>
              <a:buChar char="q"/>
              <a:tabLst/>
              <a:defRPr/>
            </a:pPr>
            <a:r>
              <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rPr>
              <a:t>Le respect des autres usagers – Le partage de l’espace public</a:t>
            </a:r>
          </a:p>
          <a:p>
            <a:pPr marL="128588" lvl="0" indent="-128588">
              <a:buFont typeface="Wingdings" panose="05000000000000000000" pitchFamily="2" charset="2"/>
              <a:buChar char="q"/>
              <a:defRPr/>
            </a:pPr>
            <a:r>
              <a:rPr lang="fr-FR" altLang="fr-FR" sz="800" dirty="0">
                <a:solidFill>
                  <a:prstClr val="black"/>
                </a:solidFill>
                <a:latin typeface="Century Gothic" panose="020B0502020202020204" pitchFamily="34" charset="0"/>
              </a:rPr>
              <a:t>Vitesse</a:t>
            </a:r>
          </a:p>
          <a:p>
            <a:pPr marL="128588" lvl="0" indent="-128588">
              <a:buFont typeface="Wingdings" panose="05000000000000000000" pitchFamily="2" charset="2"/>
              <a:buChar char="q"/>
              <a:defRPr/>
            </a:pPr>
            <a:r>
              <a:rPr kumimoji="0" lang="fr-FR" altLang="fr-FR" sz="800" b="0" i="0" u="none" strike="noStrike" kern="1200" cap="none" spc="0" normalizeH="0" baseline="0" noProof="0" dirty="0" smtClean="0">
                <a:ln>
                  <a:noFill/>
                </a:ln>
                <a:solidFill>
                  <a:prstClr val="black"/>
                </a:solidFill>
                <a:effectLst/>
                <a:uLnTx/>
                <a:uFillTx/>
                <a:latin typeface="Century Gothic" panose="020B0502020202020204" pitchFamily="34" charset="0"/>
                <a:ea typeface="+mn-ea"/>
                <a:cs typeface="+mn-cs"/>
              </a:rPr>
              <a:t>Distracteurs</a:t>
            </a:r>
            <a:endParaRPr kumimoji="0" lang="fr-FR" altLang="fr-FR" sz="800" b="0" i="0" u="none" strike="noStrike" kern="1200" cap="none" spc="0" normalizeH="0" baseline="0" noProof="0" dirty="0">
              <a:ln>
                <a:noFill/>
              </a:ln>
              <a:solidFill>
                <a:prstClr val="black"/>
              </a:solidFill>
              <a:effectLst/>
              <a:uLnTx/>
              <a:uFillTx/>
              <a:latin typeface="Century Gothic" panose="020B0502020202020204" pitchFamily="34" charset="0"/>
              <a:ea typeface="+mn-ea"/>
              <a:cs typeface="+mn-cs"/>
            </a:endParaRPr>
          </a:p>
        </p:txBody>
      </p:sp>
      <p:sp>
        <p:nvSpPr>
          <p:cNvPr id="41" name="Rectangle 40">
            <a:extLst>
              <a:ext uri="{FF2B5EF4-FFF2-40B4-BE49-F238E27FC236}">
                <a16:creationId xmlns:a16="http://schemas.microsoft.com/office/drawing/2014/main" id="{D4DDA9C4-17EF-4CA3-8EF4-C68040F58908}"/>
              </a:ext>
            </a:extLst>
          </p:cNvPr>
          <p:cNvSpPr/>
          <p:nvPr/>
        </p:nvSpPr>
        <p:spPr>
          <a:xfrm>
            <a:off x="410480" y="4154892"/>
            <a:ext cx="3293165" cy="2015936"/>
          </a:xfrm>
          <a:prstGeom prst="rect">
            <a:avLst/>
          </a:prstGeom>
          <a:solidFill>
            <a:srgbClr val="F5F4EE"/>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800" b="0"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endParaRPr>
          </a:p>
        </p:txBody>
      </p:sp>
      <p:sp>
        <p:nvSpPr>
          <p:cNvPr id="4" name="ZoneTexte 3">
            <a:extLst>
              <a:ext uri="{FF2B5EF4-FFF2-40B4-BE49-F238E27FC236}">
                <a16:creationId xmlns:a16="http://schemas.microsoft.com/office/drawing/2014/main" id="{461F316C-4D02-4A20-A73F-A2514242D266}"/>
              </a:ext>
            </a:extLst>
          </p:cNvPr>
          <p:cNvSpPr txBox="1"/>
          <p:nvPr/>
        </p:nvSpPr>
        <p:spPr>
          <a:xfrm>
            <a:off x="2233581" y="4633497"/>
            <a:ext cx="1493240" cy="1446550"/>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800" b="0"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rPr>
              <a:t>Pendant la phase pratique, vous serez amené(e) à </a:t>
            </a:r>
            <a:r>
              <a:rPr kumimoji="0" lang="fr-FR" altLang="fr-FR" sz="800" b="1"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rPr>
              <a:t>circuler</a:t>
            </a:r>
            <a:r>
              <a:rPr kumimoji="0" lang="fr-FR" altLang="fr-FR" sz="800" b="0"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rPr>
              <a:t> :</a:t>
            </a:r>
          </a:p>
          <a:p>
            <a:pPr marL="0" marR="0" lvl="0" indent="0" algn="l" defTabSz="457200" rtl="0" eaLnBrk="1" latinLnBrk="0" hangingPunct="1">
              <a:lnSpc>
                <a:spcPct val="100000"/>
              </a:lnSpc>
              <a:spcBef>
                <a:spcPts val="0"/>
              </a:spcBef>
              <a:spcAft>
                <a:spcPts val="0"/>
              </a:spcAft>
              <a:buClrTx/>
              <a:buSzTx/>
              <a:buFontTx/>
              <a:buNone/>
              <a:tabLst/>
              <a:defRPr/>
            </a:pPr>
            <a:endParaRPr kumimoji="0" lang="fr-FR" altLang="fr-FR" sz="800" b="0"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endParaRP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800" b="1"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rPr>
              <a:t>- en ville</a:t>
            </a: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800" b="1"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rPr>
              <a:t>- en rase campagne</a:t>
            </a:r>
          </a:p>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800" b="1"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rPr>
              <a:t>- sur autoroute</a:t>
            </a:r>
          </a:p>
          <a:p>
            <a:pPr marL="88900" lvl="0" indent="-88900" defTabSz="444500">
              <a:buFontTx/>
              <a:buChar char="-"/>
              <a:defRPr/>
            </a:pPr>
            <a:r>
              <a:rPr lang="fr-FR" altLang="fr-FR" sz="800" b="1" dirty="0">
                <a:solidFill>
                  <a:srgbClr val="3D3E44"/>
                </a:solidFill>
                <a:latin typeface="Century Gothic" panose="020B0502020202020204" pitchFamily="34" charset="0"/>
              </a:rPr>
              <a:t>par temps dégradé le cas échéant  (pluie, brouillard, neige...) </a:t>
            </a:r>
          </a:p>
          <a:p>
            <a:pPr marL="88900" lvl="0" indent="-88900">
              <a:buFontTx/>
              <a:buChar char="-"/>
              <a:defRPr/>
            </a:pPr>
            <a:r>
              <a:rPr kumimoji="0" lang="fr-FR" altLang="fr-FR" sz="800" b="1" i="0" u="none" strike="noStrike" kern="1200" cap="none" spc="0" normalizeH="0" baseline="0" noProof="0" dirty="0">
                <a:ln>
                  <a:noFill/>
                </a:ln>
                <a:solidFill>
                  <a:srgbClr val="3D3E44"/>
                </a:solidFill>
                <a:effectLst/>
                <a:uLnTx/>
                <a:uFillTx/>
                <a:latin typeface="Century Gothic" panose="020B0502020202020204" pitchFamily="34" charset="0"/>
                <a:ea typeface="+mn-ea"/>
                <a:cs typeface="+mn-cs"/>
              </a:rPr>
              <a:t>de nuit</a:t>
            </a:r>
          </a:p>
        </p:txBody>
      </p:sp>
      <p:sp>
        <p:nvSpPr>
          <p:cNvPr id="5" name="Rectangle 4">
            <a:extLst>
              <a:ext uri="{FF2B5EF4-FFF2-40B4-BE49-F238E27FC236}">
                <a16:creationId xmlns:a16="http://schemas.microsoft.com/office/drawing/2014/main" id="{AA5AEEBE-6EEC-4B86-86DB-D320377ADB71}"/>
              </a:ext>
            </a:extLst>
          </p:cNvPr>
          <p:cNvSpPr/>
          <p:nvPr/>
        </p:nvSpPr>
        <p:spPr>
          <a:xfrm>
            <a:off x="417504" y="4162413"/>
            <a:ext cx="3279600" cy="284701"/>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marL="0" marR="0" lvl="0" indent="0" algn="ctr" defTabSz="457200" rtl="0" eaLnBrk="1" latinLnBrk="0" hangingPunct="1">
              <a:lnSpc>
                <a:spcPct val="100000"/>
              </a:lnSpc>
              <a:spcBef>
                <a:spcPts val="0"/>
              </a:spcBef>
              <a:spcAft>
                <a:spcPts val="0"/>
              </a:spcAft>
              <a:buClrTx/>
              <a:buSzTx/>
              <a:buFontTx/>
              <a:buNone/>
              <a:tabLst/>
              <a:defRPr/>
            </a:pPr>
            <a:endParaRPr kumimoji="0" lang="fr-FR" altLang="fr-FR" sz="1800" b="0" i="0" u="none" strike="noStrike" kern="1200" cap="none" spc="0" normalizeH="0" baseline="0" noProof="0">
              <a:ln>
                <a:noFill/>
              </a:ln>
              <a:solidFill>
                <a:prstClr val="white"/>
              </a:solidFill>
              <a:effectLst/>
              <a:uLnTx/>
              <a:uFillTx/>
              <a:latin typeface="Century Gothic" panose="020B0502020202020204" pitchFamily="34" charset="0"/>
              <a:ea typeface="+mn-ea"/>
              <a:cs typeface="+mn-cs"/>
            </a:endParaRPr>
          </a:p>
        </p:txBody>
      </p:sp>
      <p:sp>
        <p:nvSpPr>
          <p:cNvPr id="6" name="ZoneTexte 5">
            <a:extLst>
              <a:ext uri="{FF2B5EF4-FFF2-40B4-BE49-F238E27FC236}">
                <a16:creationId xmlns:a16="http://schemas.microsoft.com/office/drawing/2014/main" id="{3EEC1784-A297-4135-A7D5-96106FA6DFB4}"/>
              </a:ext>
            </a:extLst>
          </p:cNvPr>
          <p:cNvSpPr txBox="1"/>
          <p:nvPr/>
        </p:nvSpPr>
        <p:spPr>
          <a:xfrm>
            <a:off x="532317" y="4204103"/>
            <a:ext cx="1635596" cy="230832"/>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9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PARCOURS THÉORIQUE</a:t>
            </a:r>
            <a:endParaRPr kumimoji="0" lang="fr-FR" altLang="fr-FR"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sp>
        <p:nvSpPr>
          <p:cNvPr id="42" name="ZoneTexte 41">
            <a:extLst>
              <a:ext uri="{FF2B5EF4-FFF2-40B4-BE49-F238E27FC236}">
                <a16:creationId xmlns:a16="http://schemas.microsoft.com/office/drawing/2014/main" id="{36A00415-93C6-43EB-8CBE-BB5D4D980955}"/>
              </a:ext>
            </a:extLst>
          </p:cNvPr>
          <p:cNvSpPr txBox="1"/>
          <p:nvPr/>
        </p:nvSpPr>
        <p:spPr>
          <a:xfrm>
            <a:off x="2226809" y="4206262"/>
            <a:ext cx="1542634" cy="230832"/>
          </a:xfrm>
          <a:prstGeom prst="rect">
            <a:avLst/>
          </a:prstGeom>
          <a:noFill/>
        </p:spPr>
        <p:txBody>
          <a:bodyPr wrap="square" numCol="1" rtlCol="0">
            <a:spAutoFit/>
          </a:bodyPr>
          <a:lstStyle/>
          <a:p>
            <a:pPr marL="0" marR="0" lvl="0" indent="0" algn="l" defTabSz="457200" rtl="0" eaLnBrk="1" latinLnBrk="0" hangingPunct="1">
              <a:lnSpc>
                <a:spcPct val="100000"/>
              </a:lnSpc>
              <a:spcBef>
                <a:spcPts val="0"/>
              </a:spcBef>
              <a:spcAft>
                <a:spcPts val="0"/>
              </a:spcAft>
              <a:buClrTx/>
              <a:buSzTx/>
              <a:buFontTx/>
              <a:buNone/>
              <a:tabLst/>
              <a:defRPr/>
            </a:pPr>
            <a:r>
              <a:rPr kumimoji="0" lang="fr-FR" altLang="fr-FR" sz="9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PARCOURS PRATIQUE</a:t>
            </a:r>
            <a:endParaRPr kumimoji="0" lang="fr-FR" altLang="fr-FR" sz="2000" b="0"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endParaRPr>
          </a:p>
        </p:txBody>
      </p:sp>
      <p:cxnSp>
        <p:nvCxnSpPr>
          <p:cNvPr id="43" name="Connecteur droit 42">
            <a:extLst>
              <a:ext uri="{FF2B5EF4-FFF2-40B4-BE49-F238E27FC236}">
                <a16:creationId xmlns:a16="http://schemas.microsoft.com/office/drawing/2014/main" id="{D6C24F35-D91B-4820-A9B8-10FEAB1A088A}"/>
              </a:ext>
            </a:extLst>
          </p:cNvPr>
          <p:cNvCxnSpPr>
            <a:cxnSpLocks/>
          </p:cNvCxnSpPr>
          <p:nvPr/>
        </p:nvCxnSpPr>
        <p:spPr>
          <a:xfrm>
            <a:off x="2103414" y="4169852"/>
            <a:ext cx="3899" cy="2001600"/>
          </a:xfrm>
          <a:prstGeom prst="line">
            <a:avLst/>
          </a:prstGeom>
          <a:ln w="12700"/>
        </p:spPr>
        <p:style>
          <a:lnRef idx="1">
            <a:schemeClr val="dk1"/>
          </a:lnRef>
          <a:fillRef idx="0">
            <a:schemeClr val="dk1"/>
          </a:fillRef>
          <a:effectRef idx="0">
            <a:schemeClr val="dk1"/>
          </a:effectRef>
          <a:fontRef idx="minor">
            <a:schemeClr val="tx1"/>
          </a:fontRef>
        </p:style>
      </p:cxnSp>
      <p:sp>
        <p:nvSpPr>
          <p:cNvPr id="44" name="ZoneTexte 43">
            <a:extLst>
              <a:ext uri="{FF2B5EF4-FFF2-40B4-BE49-F238E27FC236}">
                <a16:creationId xmlns:a16="http://schemas.microsoft.com/office/drawing/2014/main" id="{8AD98B9A-B059-4DE3-A9D8-4EED987DD9FD}"/>
              </a:ext>
            </a:extLst>
          </p:cNvPr>
          <p:cNvSpPr txBox="1"/>
          <p:nvPr/>
        </p:nvSpPr>
        <p:spPr>
          <a:xfrm>
            <a:off x="6465765" y="6518517"/>
            <a:ext cx="2491797" cy="230832"/>
          </a:xfrm>
          <a:prstGeom prst="rect">
            <a:avLst/>
          </a:prstGeom>
          <a:noFill/>
        </p:spPr>
        <p:txBody>
          <a:bodyPr wrap="square" numCol="1" rtlCol="0">
            <a:spAutoFit/>
          </a:bodyPr>
          <a:lstStyle/>
          <a:p>
            <a:r>
              <a:rPr lang="fr-FR" altLang="fr-FR" sz="900" dirty="0">
                <a:latin typeface="Century Gothic" panose="020B0502020202020204" pitchFamily="34" charset="0"/>
              </a:rPr>
              <a:t>CRITÈRE 3.1 et 2.2  DU LABEL DE L’ETAT</a:t>
            </a:r>
          </a:p>
        </p:txBody>
      </p:sp>
      <p:sp>
        <p:nvSpPr>
          <p:cNvPr id="45" name="ZoneTexte 44">
            <a:extLst>
              <a:ext uri="{FF2B5EF4-FFF2-40B4-BE49-F238E27FC236}">
                <a16:creationId xmlns:a16="http://schemas.microsoft.com/office/drawing/2014/main" id="{E99FE8AE-0383-42D7-8320-08ABEAAF16CA}"/>
              </a:ext>
            </a:extLst>
          </p:cNvPr>
          <p:cNvSpPr txBox="1"/>
          <p:nvPr/>
        </p:nvSpPr>
        <p:spPr>
          <a:xfrm>
            <a:off x="489105" y="4642368"/>
            <a:ext cx="1567957" cy="1446550"/>
          </a:xfrm>
          <a:prstGeom prst="rect">
            <a:avLst/>
          </a:prstGeom>
          <a:noFill/>
        </p:spPr>
        <p:txBody>
          <a:bodyPr wrap="square" numCol="1" rtlCol="0">
            <a:spAutoFit/>
          </a:bodyPr>
          <a:lstStyle/>
          <a:p>
            <a:r>
              <a:rPr lang="fr-FR" altLang="fr-FR" sz="800" dirty="0">
                <a:solidFill>
                  <a:srgbClr val="3D3E44"/>
                </a:solidFill>
                <a:latin typeface="Century Gothic" panose="020B0502020202020204" pitchFamily="34" charset="0"/>
              </a:rPr>
              <a:t>La formation théorique portant sur des </a:t>
            </a:r>
            <a:r>
              <a:rPr lang="fr-FR" altLang="fr-FR" sz="800" b="1" dirty="0">
                <a:solidFill>
                  <a:srgbClr val="3D3E44"/>
                </a:solidFill>
                <a:latin typeface="Century Gothic" panose="020B0502020202020204" pitchFamily="34" charset="0"/>
              </a:rPr>
              <a:t>questions « d’entraînement au code » </a:t>
            </a:r>
            <a:r>
              <a:rPr lang="fr-FR" altLang="fr-FR" sz="800" dirty="0">
                <a:solidFill>
                  <a:srgbClr val="3D3E44"/>
                </a:solidFill>
                <a:latin typeface="Century Gothic" panose="020B0502020202020204" pitchFamily="34" charset="0"/>
              </a:rPr>
              <a:t>peut être suivie à votre rythme, soit : </a:t>
            </a:r>
            <a:br>
              <a:rPr lang="fr-FR" altLang="fr-FR" sz="800" dirty="0">
                <a:solidFill>
                  <a:srgbClr val="3D3E44"/>
                </a:solidFill>
                <a:latin typeface="Century Gothic" panose="020B0502020202020204" pitchFamily="34" charset="0"/>
              </a:rPr>
            </a:br>
            <a:r>
              <a:rPr lang="fr-FR" altLang="fr-FR" sz="800" dirty="0">
                <a:solidFill>
                  <a:srgbClr val="3D3E44"/>
                </a:solidFill>
                <a:latin typeface="Century Gothic" panose="020B0502020202020204" pitchFamily="34" charset="0"/>
              </a:rPr>
              <a:t/>
            </a:r>
            <a:br>
              <a:rPr lang="fr-FR" altLang="fr-FR" sz="800" dirty="0">
                <a:solidFill>
                  <a:srgbClr val="3D3E44"/>
                </a:solidFill>
                <a:latin typeface="Century Gothic" panose="020B0502020202020204" pitchFamily="34" charset="0"/>
              </a:rPr>
            </a:br>
            <a:r>
              <a:rPr lang="fr-FR" altLang="fr-FR" sz="800" dirty="0">
                <a:solidFill>
                  <a:srgbClr val="3D3E44"/>
                </a:solidFill>
                <a:latin typeface="Century Gothic" panose="020B0502020202020204" pitchFamily="34" charset="0"/>
              </a:rPr>
              <a:t>- dans </a:t>
            </a:r>
            <a:r>
              <a:rPr lang="fr-FR" altLang="fr-FR" sz="800" b="1" dirty="0">
                <a:solidFill>
                  <a:srgbClr val="3D3E44"/>
                </a:solidFill>
                <a:latin typeface="Century Gothic" panose="020B0502020202020204" pitchFamily="34" charset="0"/>
              </a:rPr>
              <a:t>l'école de conduite</a:t>
            </a:r>
            <a:r>
              <a:rPr lang="fr-FR" altLang="fr-FR" sz="800" dirty="0">
                <a:solidFill>
                  <a:srgbClr val="3D3E44"/>
                </a:solidFill>
                <a:latin typeface="Century Gothic" panose="020B0502020202020204" pitchFamily="34" charset="0"/>
              </a:rPr>
              <a:t> avec un </a:t>
            </a:r>
            <a:r>
              <a:rPr lang="fr-FR" altLang="fr-FR" sz="800" b="1" dirty="0">
                <a:solidFill>
                  <a:srgbClr val="3D3E44"/>
                </a:solidFill>
                <a:latin typeface="Century Gothic" panose="020B0502020202020204" pitchFamily="34" charset="0"/>
              </a:rPr>
              <a:t>support </a:t>
            </a:r>
            <a:r>
              <a:rPr lang="fr-FR" altLang="fr-FR" sz="800" b="1" dirty="0" smtClean="0">
                <a:solidFill>
                  <a:srgbClr val="3D3E44"/>
                </a:solidFill>
                <a:latin typeface="Century Gothic" panose="020B0502020202020204" pitchFamily="34" charset="0"/>
              </a:rPr>
              <a:t>média (code mobile) </a:t>
            </a:r>
            <a:r>
              <a:rPr lang="fr-FR" altLang="fr-FR" sz="800" dirty="0">
                <a:solidFill>
                  <a:srgbClr val="3D3E44"/>
                </a:solidFill>
                <a:latin typeface="Century Gothic" panose="020B0502020202020204" pitchFamily="34" charset="0"/>
              </a:rPr>
              <a:t>ou avec un</a:t>
            </a:r>
            <a:r>
              <a:rPr lang="fr-FR" altLang="fr-FR" sz="800" b="1" dirty="0">
                <a:solidFill>
                  <a:srgbClr val="3D3E44"/>
                </a:solidFill>
                <a:latin typeface="Century Gothic" panose="020B0502020202020204" pitchFamily="34" charset="0"/>
              </a:rPr>
              <a:t> enseignant</a:t>
            </a:r>
            <a:r>
              <a:rPr lang="fr-FR" altLang="fr-FR" sz="800" dirty="0">
                <a:solidFill>
                  <a:srgbClr val="3D3E44"/>
                </a:solidFill>
                <a:latin typeface="Century Gothic" panose="020B0502020202020204" pitchFamily="34" charset="0"/>
              </a:rPr>
              <a:t/>
            </a:r>
            <a:br>
              <a:rPr lang="fr-FR" altLang="fr-FR" sz="800" dirty="0">
                <a:solidFill>
                  <a:srgbClr val="3D3E44"/>
                </a:solidFill>
                <a:latin typeface="Century Gothic" panose="020B0502020202020204" pitchFamily="34" charset="0"/>
              </a:rPr>
            </a:br>
            <a:r>
              <a:rPr lang="fr-FR" altLang="fr-FR" sz="800" dirty="0">
                <a:solidFill>
                  <a:srgbClr val="3D3E44"/>
                </a:solidFill>
                <a:latin typeface="Century Gothic" panose="020B0502020202020204" pitchFamily="34" charset="0"/>
              </a:rPr>
              <a:t>- via </a:t>
            </a:r>
            <a:r>
              <a:rPr lang="fr-FR" altLang="fr-FR" sz="800" b="1" dirty="0">
                <a:solidFill>
                  <a:srgbClr val="3D3E44"/>
                </a:solidFill>
                <a:latin typeface="Century Gothic" panose="020B0502020202020204" pitchFamily="34" charset="0"/>
              </a:rPr>
              <a:t>Internet</a:t>
            </a:r>
            <a:r>
              <a:rPr lang="fr-FR" altLang="fr-FR" sz="800" dirty="0">
                <a:solidFill>
                  <a:srgbClr val="3D3E44"/>
                </a:solidFill>
                <a:latin typeface="Century Gothic" panose="020B0502020202020204" pitchFamily="34" charset="0"/>
              </a:rPr>
              <a:t> </a:t>
            </a:r>
            <a:r>
              <a:rPr lang="fr-FR" altLang="fr-FR" sz="800" dirty="0" smtClean="0">
                <a:solidFill>
                  <a:srgbClr val="3D3E44"/>
                </a:solidFill>
                <a:latin typeface="Century Gothic" panose="020B0502020202020204" pitchFamily="34" charset="0"/>
              </a:rPr>
              <a:t>(</a:t>
            </a:r>
            <a:r>
              <a:rPr lang="fr-FR" altLang="fr-FR" sz="800" b="1" dirty="0" err="1" smtClean="0">
                <a:solidFill>
                  <a:srgbClr val="3D3E44"/>
                </a:solidFill>
                <a:latin typeface="Century Gothic" panose="020B0502020202020204" pitchFamily="34" charset="0"/>
              </a:rPr>
              <a:t>prépacode</a:t>
            </a:r>
            <a:r>
              <a:rPr lang="fr-FR" altLang="fr-FR" sz="800" dirty="0" smtClean="0">
                <a:solidFill>
                  <a:srgbClr val="3D3E44"/>
                </a:solidFill>
                <a:latin typeface="Century Gothic" panose="020B0502020202020204" pitchFamily="34" charset="0"/>
              </a:rPr>
              <a:t>)</a:t>
            </a:r>
            <a:endParaRPr lang="fr-FR" altLang="fr-FR" dirty="0">
              <a:latin typeface="Century Gothic" panose="020B0502020202020204" pitchFamily="34" charset="0"/>
            </a:endParaRPr>
          </a:p>
        </p:txBody>
      </p:sp>
      <p:sp>
        <p:nvSpPr>
          <p:cNvPr id="7" name="ZoneTexte 6">
            <a:extLst>
              <a:ext uri="{FF2B5EF4-FFF2-40B4-BE49-F238E27FC236}">
                <a16:creationId xmlns:a16="http://schemas.microsoft.com/office/drawing/2014/main" id="{0B03240B-5566-4638-9AFA-5CF8E234A65E}"/>
              </a:ext>
            </a:extLst>
          </p:cNvPr>
          <p:cNvSpPr txBox="1"/>
          <p:nvPr/>
        </p:nvSpPr>
        <p:spPr>
          <a:xfrm>
            <a:off x="3861662" y="4178827"/>
            <a:ext cx="4820923" cy="507831"/>
          </a:xfrm>
          <a:prstGeom prst="rect">
            <a:avLst/>
          </a:prstGeom>
          <a:noFill/>
        </p:spPr>
        <p:txBody>
          <a:bodyPr wrap="square" numCol="1" rtlCol="0">
            <a:spAutoFit/>
          </a:bodyPr>
          <a:lstStyle/>
          <a:p>
            <a:r>
              <a:rPr lang="fr-FR" altLang="fr-FR" sz="900" b="1" dirty="0">
                <a:solidFill>
                  <a:prstClr val="black"/>
                </a:solidFill>
                <a:latin typeface="Century Gothic" panose="020B0502020202020204" pitchFamily="34" charset="0"/>
              </a:rPr>
              <a:t>Votre présence est fortement recommandée pour les cours collectifs sélectionnés. </a:t>
            </a:r>
            <a:br>
              <a:rPr lang="fr-FR" altLang="fr-FR" sz="900" b="1" dirty="0">
                <a:solidFill>
                  <a:prstClr val="black"/>
                </a:solidFill>
                <a:latin typeface="Century Gothic" panose="020B0502020202020204" pitchFamily="34" charset="0"/>
              </a:rPr>
            </a:br>
            <a:r>
              <a:rPr lang="fr-FR" altLang="fr-FR" sz="900" b="1" dirty="0">
                <a:solidFill>
                  <a:prstClr val="black"/>
                </a:solidFill>
                <a:latin typeface="Century Gothic" panose="020B0502020202020204" pitchFamily="34" charset="0"/>
              </a:rPr>
              <a:t>Ces cours sont dispensés en présentiel par des enseignants de la conduite et de la sécurité routière titulaire d’une autorisation d’enseigner en cours de validité. </a:t>
            </a:r>
          </a:p>
        </p:txBody>
      </p:sp>
    </p:spTree>
    <p:extLst>
      <p:ext uri="{BB962C8B-B14F-4D97-AF65-F5344CB8AC3E}">
        <p14:creationId xmlns:p14="http://schemas.microsoft.com/office/powerpoint/2010/main" val="2277821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D7BA886F-C2E8-4146-B812-56E38284ACF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87522" y="728518"/>
            <a:ext cx="2286181" cy="1525925"/>
          </a:xfrm>
          <a:prstGeom prst="rect">
            <a:avLst/>
          </a:prstGeom>
        </p:spPr>
      </p:pic>
      <p:sp>
        <p:nvSpPr>
          <p:cNvPr id="52" name="Rectangle 51">
            <a:extLst>
              <a:ext uri="{FF2B5EF4-FFF2-40B4-BE49-F238E27FC236}">
                <a16:creationId xmlns:a16="http://schemas.microsoft.com/office/drawing/2014/main" id="{D7DF4503-5260-4DF6-91A6-AEC9A57CB0A5}"/>
              </a:ext>
            </a:extLst>
          </p:cNvPr>
          <p:cNvSpPr/>
          <p:nvPr/>
        </p:nvSpPr>
        <p:spPr>
          <a:xfrm>
            <a:off x="8159931" y="6222914"/>
            <a:ext cx="653143" cy="143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53" name="Triangle rectangle 52">
            <a:extLst>
              <a:ext uri="{FF2B5EF4-FFF2-40B4-BE49-F238E27FC236}">
                <a16:creationId xmlns:a16="http://schemas.microsoft.com/office/drawing/2014/main" id="{999EF177-2EDD-47E4-A3E8-0E1AC2F887E8}"/>
              </a:ext>
            </a:extLst>
          </p:cNvPr>
          <p:cNvSpPr/>
          <p:nvPr/>
        </p:nvSpPr>
        <p:spPr>
          <a:xfrm rot="10800000">
            <a:off x="8456631" y="6366154"/>
            <a:ext cx="281287" cy="201146"/>
          </a:xfrm>
          <a:prstGeom prst="rtTriangle">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31" name="ZoneTexte 30">
            <a:extLst>
              <a:ext uri="{FF2B5EF4-FFF2-40B4-BE49-F238E27FC236}">
                <a16:creationId xmlns:a16="http://schemas.microsoft.com/office/drawing/2014/main" id="{D0C19008-7AA4-4623-8D02-0E973CE8FD4D}"/>
              </a:ext>
            </a:extLst>
          </p:cNvPr>
          <p:cNvSpPr txBox="1"/>
          <p:nvPr/>
        </p:nvSpPr>
        <p:spPr>
          <a:xfrm>
            <a:off x="1868878" y="667515"/>
            <a:ext cx="6728396" cy="1569660"/>
          </a:xfrm>
          <a:prstGeom prst="rect">
            <a:avLst/>
          </a:prstGeom>
          <a:noFill/>
          <a:ln w="6350">
            <a:noFill/>
          </a:ln>
        </p:spPr>
        <p:txBody>
          <a:bodyPr wrap="square" numCol="1" rtlCol="0">
            <a:spAutoFit/>
          </a:bodyPr>
          <a:lstStyle/>
          <a:p>
            <a:pPr algn="r"/>
            <a:r>
              <a:rPr lang="fr-FR" altLang="fr-FR" sz="3200" b="1" u="sng" dirty="0">
                <a:solidFill>
                  <a:srgbClr val="D0363B"/>
                </a:solidFill>
                <a:latin typeface="Century Gothic" panose="020B0502020202020204" pitchFamily="34" charset="0"/>
              </a:rPr>
              <a:t>POURQUOI CHOISIR</a:t>
            </a:r>
            <a:r>
              <a:rPr lang="fr-FR" altLang="fr-FR" sz="3200" b="1" u="sng" dirty="0">
                <a:solidFill>
                  <a:schemeClr val="bg1"/>
                </a:solidFill>
                <a:latin typeface="Century Gothic" panose="020B0502020202020204" pitchFamily="34" charset="0"/>
              </a:rPr>
              <a:t/>
            </a:r>
            <a:br>
              <a:rPr lang="fr-FR" altLang="fr-FR" sz="3200" b="1" u="sng" dirty="0">
                <a:solidFill>
                  <a:schemeClr val="bg1"/>
                </a:solidFill>
                <a:latin typeface="Century Gothic" panose="020B0502020202020204" pitchFamily="34" charset="0"/>
              </a:rPr>
            </a:br>
            <a:r>
              <a:rPr lang="fr-FR" altLang="fr-FR" sz="3200" u="sng" dirty="0">
                <a:latin typeface="Century Gothic" panose="020B0502020202020204" pitchFamily="34" charset="0"/>
              </a:rPr>
              <a:t>LA CONDUITE</a:t>
            </a:r>
            <a:br>
              <a:rPr lang="fr-FR" altLang="fr-FR" sz="3200" u="sng" dirty="0">
                <a:latin typeface="Century Gothic" panose="020B0502020202020204" pitchFamily="34" charset="0"/>
              </a:rPr>
            </a:br>
            <a:r>
              <a:rPr lang="fr-FR" altLang="fr-FR" sz="3200" u="sng" dirty="0">
                <a:latin typeface="Century Gothic" panose="020B0502020202020204" pitchFamily="34" charset="0"/>
              </a:rPr>
              <a:t>ACCOMPAGNÉE ?</a:t>
            </a:r>
          </a:p>
        </p:txBody>
      </p:sp>
      <p:sp>
        <p:nvSpPr>
          <p:cNvPr id="7" name="Rectangle 6">
            <a:extLst>
              <a:ext uri="{FF2B5EF4-FFF2-40B4-BE49-F238E27FC236}">
                <a16:creationId xmlns:a16="http://schemas.microsoft.com/office/drawing/2014/main" id="{160B8F02-A21B-4F01-8BD7-3FF2D7558BA7}"/>
              </a:ext>
            </a:extLst>
          </p:cNvPr>
          <p:cNvSpPr/>
          <p:nvPr/>
        </p:nvSpPr>
        <p:spPr>
          <a:xfrm>
            <a:off x="706645" y="2442123"/>
            <a:ext cx="4998830" cy="327184"/>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altLang="fr-FR" sz="1600" b="1" dirty="0">
                <a:latin typeface="Century Gothic" panose="020B0502020202020204" pitchFamily="34" charset="0"/>
              </a:rPr>
              <a:t>1/ Se former dans la durée</a:t>
            </a:r>
          </a:p>
        </p:txBody>
      </p:sp>
      <p:pic>
        <p:nvPicPr>
          <p:cNvPr id="6" name="Image 5">
            <a:extLst>
              <a:ext uri="{FF2B5EF4-FFF2-40B4-BE49-F238E27FC236}">
                <a16:creationId xmlns:a16="http://schemas.microsoft.com/office/drawing/2014/main" id="{BC364BB3-677A-437C-8973-ECA934A59E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5294" y="5347591"/>
            <a:ext cx="834972" cy="834304"/>
          </a:xfrm>
          <a:prstGeom prst="rect">
            <a:avLst/>
          </a:prstGeom>
        </p:spPr>
      </p:pic>
      <p:sp>
        <p:nvSpPr>
          <p:cNvPr id="11" name="ZoneTexte 10">
            <a:extLst>
              <a:ext uri="{FF2B5EF4-FFF2-40B4-BE49-F238E27FC236}">
                <a16:creationId xmlns:a16="http://schemas.microsoft.com/office/drawing/2014/main" id="{CEDA352A-7D18-4DDB-B377-00DE909D91D9}"/>
              </a:ext>
            </a:extLst>
          </p:cNvPr>
          <p:cNvSpPr txBox="1"/>
          <p:nvPr/>
        </p:nvSpPr>
        <p:spPr>
          <a:xfrm>
            <a:off x="706645" y="2811379"/>
            <a:ext cx="6878972" cy="276999"/>
          </a:xfrm>
          <a:prstGeom prst="rect">
            <a:avLst/>
          </a:prstGeom>
          <a:noFill/>
        </p:spPr>
        <p:txBody>
          <a:bodyPr wrap="square" numCol="1" rtlCol="0">
            <a:spAutoFit/>
          </a:bodyPr>
          <a:lstStyle/>
          <a:p>
            <a:r>
              <a:rPr lang="fr-FR" altLang="fr-FR" sz="1200" dirty="0">
                <a:latin typeface="Century Gothic" panose="020B0502020202020204" pitchFamily="34" charset="0"/>
              </a:rPr>
              <a:t>Formation accessible </a:t>
            </a:r>
            <a:r>
              <a:rPr lang="fr-FR" altLang="fr-FR" sz="1200" b="1" dirty="0">
                <a:latin typeface="Century Gothic" panose="020B0502020202020204" pitchFamily="34" charset="0"/>
              </a:rPr>
              <a:t>à partir de 15 ans </a:t>
            </a:r>
            <a:r>
              <a:rPr lang="fr-FR" altLang="fr-FR" sz="1200" dirty="0">
                <a:latin typeface="Century Gothic" panose="020B0502020202020204" pitchFamily="34" charset="0"/>
              </a:rPr>
              <a:t>avec un passage d’examen </a:t>
            </a:r>
            <a:r>
              <a:rPr lang="fr-FR" altLang="fr-FR" sz="1200" b="1" dirty="0">
                <a:latin typeface="Century Gothic" panose="020B0502020202020204" pitchFamily="34" charset="0"/>
              </a:rPr>
              <a:t>dès </a:t>
            </a:r>
            <a:r>
              <a:rPr lang="fr-FR" altLang="fr-FR" sz="1200" b="1">
                <a:latin typeface="Century Gothic" panose="020B0502020202020204" pitchFamily="34" charset="0"/>
              </a:rPr>
              <a:t>17 ans !</a:t>
            </a:r>
            <a:endParaRPr lang="fr-FR" altLang="fr-FR" sz="1200" dirty="0">
              <a:latin typeface="Century Gothic" panose="020B0502020202020204" pitchFamily="34" charset="0"/>
            </a:endParaRPr>
          </a:p>
        </p:txBody>
      </p:sp>
      <p:sp>
        <p:nvSpPr>
          <p:cNvPr id="12" name="Rectangle 11">
            <a:extLst>
              <a:ext uri="{FF2B5EF4-FFF2-40B4-BE49-F238E27FC236}">
                <a16:creationId xmlns:a16="http://schemas.microsoft.com/office/drawing/2014/main" id="{A400ACB1-4413-42BE-9A69-3E782E1205B1}"/>
              </a:ext>
            </a:extLst>
          </p:cNvPr>
          <p:cNvSpPr/>
          <p:nvPr/>
        </p:nvSpPr>
        <p:spPr>
          <a:xfrm>
            <a:off x="713064" y="3373979"/>
            <a:ext cx="3733101" cy="1245645"/>
          </a:xfrm>
          <a:prstGeom prst="rect">
            <a:avLst/>
          </a:prstGeom>
          <a:solidFill>
            <a:srgbClr val="3D3E44"/>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28" name="Rectangle 27">
            <a:extLst>
              <a:ext uri="{FF2B5EF4-FFF2-40B4-BE49-F238E27FC236}">
                <a16:creationId xmlns:a16="http://schemas.microsoft.com/office/drawing/2014/main" id="{F2992154-39BB-4C46-B114-0AC806847587}"/>
              </a:ext>
            </a:extLst>
          </p:cNvPr>
          <p:cNvSpPr/>
          <p:nvPr/>
        </p:nvSpPr>
        <p:spPr>
          <a:xfrm>
            <a:off x="4555221" y="3372000"/>
            <a:ext cx="3907829" cy="1245645"/>
          </a:xfrm>
          <a:prstGeom prst="rect">
            <a:avLst/>
          </a:prstGeom>
          <a:solidFill>
            <a:srgbClr val="3D3E44"/>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13" name="ZoneTexte 12">
            <a:extLst>
              <a:ext uri="{FF2B5EF4-FFF2-40B4-BE49-F238E27FC236}">
                <a16:creationId xmlns:a16="http://schemas.microsoft.com/office/drawing/2014/main" id="{EFC20745-20FC-4D86-8491-2194BE88FA20}"/>
              </a:ext>
            </a:extLst>
          </p:cNvPr>
          <p:cNvSpPr txBox="1"/>
          <p:nvPr/>
        </p:nvSpPr>
        <p:spPr>
          <a:xfrm>
            <a:off x="724650" y="3452739"/>
            <a:ext cx="3460639" cy="769441"/>
          </a:xfrm>
          <a:prstGeom prst="rect">
            <a:avLst/>
          </a:prstGeom>
          <a:noFill/>
        </p:spPr>
        <p:txBody>
          <a:bodyPr wrap="square" numCol="1" rtlCol="0">
            <a:spAutoFit/>
          </a:bodyPr>
          <a:lstStyle/>
          <a:p>
            <a:r>
              <a:rPr lang="fr-FR" altLang="fr-FR" sz="1100" dirty="0">
                <a:solidFill>
                  <a:schemeClr val="bg1"/>
                </a:solidFill>
                <a:latin typeface="Century Gothic" panose="020B0502020202020204" pitchFamily="34" charset="0"/>
              </a:rPr>
              <a:t>Une </a:t>
            </a:r>
            <a:r>
              <a:rPr lang="fr-FR" altLang="fr-FR" sz="1100" b="1" dirty="0">
                <a:solidFill>
                  <a:schemeClr val="bg1"/>
                </a:solidFill>
                <a:latin typeface="Century Gothic" panose="020B0502020202020204" pitchFamily="34" charset="0"/>
              </a:rPr>
              <a:t>évaluation</a:t>
            </a:r>
            <a:r>
              <a:rPr lang="fr-FR" altLang="fr-FR" sz="1100" dirty="0">
                <a:solidFill>
                  <a:schemeClr val="bg1"/>
                </a:solidFill>
                <a:latin typeface="Century Gothic" panose="020B0502020202020204" pitchFamily="34" charset="0"/>
              </a:rPr>
              <a:t> préalable</a:t>
            </a:r>
          </a:p>
          <a:p>
            <a:r>
              <a:rPr lang="fr-FR" altLang="fr-FR" sz="1100" dirty="0">
                <a:solidFill>
                  <a:schemeClr val="bg1"/>
                </a:solidFill>
                <a:latin typeface="Century Gothic" panose="020B0502020202020204" pitchFamily="34" charset="0"/>
              </a:rPr>
              <a:t>Une </a:t>
            </a:r>
            <a:r>
              <a:rPr lang="fr-FR" altLang="fr-FR" sz="1100" b="1" dirty="0">
                <a:solidFill>
                  <a:schemeClr val="bg1"/>
                </a:solidFill>
                <a:latin typeface="Century Gothic" panose="020B0502020202020204" pitchFamily="34" charset="0"/>
              </a:rPr>
              <a:t>formation théorique</a:t>
            </a:r>
          </a:p>
          <a:p>
            <a:r>
              <a:rPr lang="fr-FR" altLang="fr-FR" sz="1100" dirty="0">
                <a:solidFill>
                  <a:schemeClr val="bg1"/>
                </a:solidFill>
                <a:latin typeface="Century Gothic" panose="020B0502020202020204" pitchFamily="34" charset="0"/>
              </a:rPr>
              <a:t>Un </a:t>
            </a:r>
            <a:r>
              <a:rPr lang="fr-FR" altLang="fr-FR" sz="1100" b="1" dirty="0">
                <a:solidFill>
                  <a:schemeClr val="bg1"/>
                </a:solidFill>
                <a:latin typeface="Century Gothic" panose="020B0502020202020204" pitchFamily="34" charset="0"/>
              </a:rPr>
              <a:t>examen théorique</a:t>
            </a:r>
            <a:r>
              <a:rPr lang="fr-FR" altLang="fr-FR" sz="1100" dirty="0">
                <a:solidFill>
                  <a:schemeClr val="bg1"/>
                </a:solidFill>
                <a:latin typeface="Century Gothic" panose="020B0502020202020204" pitchFamily="34" charset="0"/>
              </a:rPr>
              <a:t/>
            </a:r>
            <a:br>
              <a:rPr lang="fr-FR" altLang="fr-FR" sz="1100" dirty="0">
                <a:solidFill>
                  <a:schemeClr val="bg1"/>
                </a:solidFill>
                <a:latin typeface="Century Gothic" panose="020B0502020202020204" pitchFamily="34" charset="0"/>
              </a:rPr>
            </a:br>
            <a:r>
              <a:rPr lang="fr-FR" altLang="fr-FR" sz="1100" dirty="0">
                <a:solidFill>
                  <a:schemeClr val="bg1"/>
                </a:solidFill>
                <a:latin typeface="Century Gothic" panose="020B0502020202020204" pitchFamily="34" charset="0"/>
              </a:rPr>
              <a:t>Une </a:t>
            </a:r>
            <a:r>
              <a:rPr lang="fr-FR" altLang="fr-FR" sz="1100" b="1" dirty="0">
                <a:solidFill>
                  <a:schemeClr val="bg1"/>
                </a:solidFill>
                <a:latin typeface="Century Gothic" panose="020B0502020202020204" pitchFamily="34" charset="0"/>
              </a:rPr>
              <a:t>formation pratique </a:t>
            </a:r>
            <a:r>
              <a:rPr lang="fr-FR" altLang="fr-FR" sz="1100" dirty="0">
                <a:solidFill>
                  <a:schemeClr val="bg1"/>
                </a:solidFill>
                <a:latin typeface="Century Gothic" panose="020B0502020202020204" pitchFamily="34" charset="0"/>
              </a:rPr>
              <a:t>(20h de cours minimum)</a:t>
            </a:r>
          </a:p>
        </p:txBody>
      </p:sp>
      <p:sp>
        <p:nvSpPr>
          <p:cNvPr id="14" name="Rectangle 13">
            <a:extLst>
              <a:ext uri="{FF2B5EF4-FFF2-40B4-BE49-F238E27FC236}">
                <a16:creationId xmlns:a16="http://schemas.microsoft.com/office/drawing/2014/main" id="{EA20AEEC-D4DE-4341-9722-B4641A5A2ED6}"/>
              </a:ext>
            </a:extLst>
          </p:cNvPr>
          <p:cNvSpPr/>
          <p:nvPr/>
        </p:nvSpPr>
        <p:spPr>
          <a:xfrm>
            <a:off x="706645" y="3154775"/>
            <a:ext cx="7749986" cy="244091"/>
          </a:xfrm>
          <a:prstGeom prst="rect">
            <a:avLst/>
          </a:prstGeom>
          <a:solidFill>
            <a:srgbClr val="F5F4EE"/>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15" name="ZoneTexte 14">
            <a:extLst>
              <a:ext uri="{FF2B5EF4-FFF2-40B4-BE49-F238E27FC236}">
                <a16:creationId xmlns:a16="http://schemas.microsoft.com/office/drawing/2014/main" id="{9DB9B3BE-6241-43FE-A762-A897AD34DD33}"/>
              </a:ext>
            </a:extLst>
          </p:cNvPr>
          <p:cNvSpPr txBox="1"/>
          <p:nvPr/>
        </p:nvSpPr>
        <p:spPr>
          <a:xfrm>
            <a:off x="713064" y="3149718"/>
            <a:ext cx="2418558" cy="276999"/>
          </a:xfrm>
          <a:prstGeom prst="rect">
            <a:avLst/>
          </a:prstGeom>
          <a:noFill/>
        </p:spPr>
        <p:txBody>
          <a:bodyPr wrap="square" numCol="1" rtlCol="0">
            <a:spAutoFit/>
          </a:bodyPr>
          <a:lstStyle/>
          <a:p>
            <a:r>
              <a:rPr lang="fr-FR" altLang="fr-FR" sz="1200" b="1" dirty="0">
                <a:latin typeface="Century Gothic" panose="020B0502020202020204" pitchFamily="34" charset="0"/>
              </a:rPr>
              <a:t>PHASE 1 : FORMATION INITIALE</a:t>
            </a:r>
          </a:p>
        </p:txBody>
      </p:sp>
      <p:sp>
        <p:nvSpPr>
          <p:cNvPr id="32" name="ZoneTexte 31">
            <a:extLst>
              <a:ext uri="{FF2B5EF4-FFF2-40B4-BE49-F238E27FC236}">
                <a16:creationId xmlns:a16="http://schemas.microsoft.com/office/drawing/2014/main" id="{6B30643B-797C-431A-935E-BEB0658CE1FC}"/>
              </a:ext>
            </a:extLst>
          </p:cNvPr>
          <p:cNvSpPr txBox="1"/>
          <p:nvPr/>
        </p:nvSpPr>
        <p:spPr>
          <a:xfrm>
            <a:off x="5494786" y="3139988"/>
            <a:ext cx="3035480" cy="276999"/>
          </a:xfrm>
          <a:prstGeom prst="rect">
            <a:avLst/>
          </a:prstGeom>
          <a:noFill/>
        </p:spPr>
        <p:txBody>
          <a:bodyPr wrap="square" numCol="1" rtlCol="0">
            <a:spAutoFit/>
          </a:bodyPr>
          <a:lstStyle/>
          <a:p>
            <a:r>
              <a:rPr lang="fr-FR" altLang="fr-FR" sz="1200" b="1" dirty="0">
                <a:latin typeface="Century Gothic" panose="020B0502020202020204" pitchFamily="34" charset="0"/>
              </a:rPr>
              <a:t>PHASE 2 : CONDUITE ACCOMPAGNÉE</a:t>
            </a:r>
          </a:p>
        </p:txBody>
      </p:sp>
      <p:sp>
        <p:nvSpPr>
          <p:cNvPr id="36" name="ZoneTexte 35">
            <a:extLst>
              <a:ext uri="{FF2B5EF4-FFF2-40B4-BE49-F238E27FC236}">
                <a16:creationId xmlns:a16="http://schemas.microsoft.com/office/drawing/2014/main" id="{BF5C8C54-508A-4359-9765-10AFB3E37188}"/>
              </a:ext>
            </a:extLst>
          </p:cNvPr>
          <p:cNvSpPr txBox="1"/>
          <p:nvPr/>
        </p:nvSpPr>
        <p:spPr>
          <a:xfrm>
            <a:off x="4555221" y="3468630"/>
            <a:ext cx="3975045" cy="1107996"/>
          </a:xfrm>
          <a:prstGeom prst="rect">
            <a:avLst/>
          </a:prstGeom>
          <a:noFill/>
        </p:spPr>
        <p:txBody>
          <a:bodyPr wrap="square" numCol="1" rtlCol="0">
            <a:spAutoFit/>
          </a:bodyPr>
          <a:lstStyle/>
          <a:p>
            <a:r>
              <a:rPr lang="fr-FR" altLang="fr-FR" sz="1100" dirty="0">
                <a:solidFill>
                  <a:schemeClr val="bg1"/>
                </a:solidFill>
                <a:latin typeface="Century Gothic" panose="020B0502020202020204" pitchFamily="34" charset="0"/>
              </a:rPr>
              <a:t>Un </a:t>
            </a:r>
            <a:r>
              <a:rPr lang="fr-FR" altLang="fr-FR" sz="1100" b="1" dirty="0">
                <a:solidFill>
                  <a:schemeClr val="bg1"/>
                </a:solidFill>
                <a:latin typeface="Century Gothic" panose="020B0502020202020204" pitchFamily="34" charset="0"/>
              </a:rPr>
              <a:t>rendez-vous préalable </a:t>
            </a:r>
            <a:r>
              <a:rPr lang="fr-FR" altLang="fr-FR" sz="1100" dirty="0">
                <a:solidFill>
                  <a:schemeClr val="bg1"/>
                </a:solidFill>
                <a:latin typeface="Century Gothic" panose="020B0502020202020204" pitchFamily="34" charset="0"/>
              </a:rPr>
              <a:t>d’une durée minimum de 2h</a:t>
            </a:r>
            <a:br>
              <a:rPr lang="fr-FR" altLang="fr-FR" sz="1100" dirty="0">
                <a:solidFill>
                  <a:schemeClr val="bg1"/>
                </a:solidFill>
                <a:latin typeface="Century Gothic" panose="020B0502020202020204" pitchFamily="34" charset="0"/>
              </a:rPr>
            </a:br>
            <a:r>
              <a:rPr lang="fr-FR" altLang="fr-FR" sz="1100" dirty="0">
                <a:solidFill>
                  <a:schemeClr val="bg1"/>
                </a:solidFill>
                <a:latin typeface="Century Gothic" panose="020B0502020202020204" pitchFamily="34" charset="0"/>
              </a:rPr>
              <a:t>Une phase de conduite d’un an minimum sur au moins </a:t>
            </a:r>
            <a:r>
              <a:rPr lang="fr-FR" altLang="fr-FR" sz="1100" b="1" dirty="0">
                <a:solidFill>
                  <a:schemeClr val="bg1"/>
                </a:solidFill>
                <a:latin typeface="Century Gothic" panose="020B0502020202020204" pitchFamily="34" charset="0"/>
              </a:rPr>
              <a:t>3000 km</a:t>
            </a:r>
            <a:r>
              <a:rPr lang="fr-FR" altLang="fr-FR" sz="1100" dirty="0">
                <a:solidFill>
                  <a:schemeClr val="bg1"/>
                </a:solidFill>
                <a:latin typeface="Century Gothic" panose="020B0502020202020204" pitchFamily="34" charset="0"/>
              </a:rPr>
              <a:t>, en compagnie d’un ou plusieurs accompagnateurs</a:t>
            </a:r>
            <a:br>
              <a:rPr lang="fr-FR" altLang="fr-FR" sz="1100" dirty="0">
                <a:solidFill>
                  <a:schemeClr val="bg1"/>
                </a:solidFill>
                <a:latin typeface="Century Gothic" panose="020B0502020202020204" pitchFamily="34" charset="0"/>
              </a:rPr>
            </a:br>
            <a:r>
              <a:rPr lang="fr-FR" altLang="fr-FR" sz="1100" b="1" dirty="0">
                <a:solidFill>
                  <a:schemeClr val="bg1"/>
                </a:solidFill>
                <a:latin typeface="Century Gothic" panose="020B0502020202020204" pitchFamily="34" charset="0"/>
              </a:rPr>
              <a:t>Deux rendez-vous pédagogiques </a:t>
            </a:r>
            <a:r>
              <a:rPr lang="fr-FR" altLang="fr-FR" sz="1100" dirty="0">
                <a:solidFill>
                  <a:schemeClr val="bg1"/>
                </a:solidFill>
                <a:latin typeface="Century Gothic" panose="020B0502020202020204" pitchFamily="34" charset="0"/>
              </a:rPr>
              <a:t>de 3h au cours de la phase de conduite</a:t>
            </a:r>
          </a:p>
        </p:txBody>
      </p:sp>
      <p:sp>
        <p:nvSpPr>
          <p:cNvPr id="37" name="Rectangle 36">
            <a:extLst>
              <a:ext uri="{FF2B5EF4-FFF2-40B4-BE49-F238E27FC236}">
                <a16:creationId xmlns:a16="http://schemas.microsoft.com/office/drawing/2014/main" id="{A0581E4E-A91F-4AF3-AEE5-7EB586EF5BA5}"/>
              </a:ext>
            </a:extLst>
          </p:cNvPr>
          <p:cNvSpPr/>
          <p:nvPr/>
        </p:nvSpPr>
        <p:spPr>
          <a:xfrm>
            <a:off x="706645" y="4948699"/>
            <a:ext cx="4992411" cy="327184"/>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altLang="fr-FR" sz="1600" b="1" dirty="0">
                <a:latin typeface="Century Gothic" panose="020B0502020202020204" pitchFamily="34" charset="0"/>
              </a:rPr>
              <a:t>2/ Augmenter ses chances de réussite</a:t>
            </a:r>
          </a:p>
        </p:txBody>
      </p:sp>
      <p:sp>
        <p:nvSpPr>
          <p:cNvPr id="39" name="ZoneTexte 38">
            <a:extLst>
              <a:ext uri="{FF2B5EF4-FFF2-40B4-BE49-F238E27FC236}">
                <a16:creationId xmlns:a16="http://schemas.microsoft.com/office/drawing/2014/main" id="{5064BFD3-DCF5-4DAA-8B8E-082AA6EBCE9B}"/>
              </a:ext>
            </a:extLst>
          </p:cNvPr>
          <p:cNvSpPr txBox="1"/>
          <p:nvPr/>
        </p:nvSpPr>
        <p:spPr>
          <a:xfrm>
            <a:off x="706645" y="5347591"/>
            <a:ext cx="6878972" cy="461665"/>
          </a:xfrm>
          <a:prstGeom prst="rect">
            <a:avLst/>
          </a:prstGeom>
          <a:noFill/>
        </p:spPr>
        <p:txBody>
          <a:bodyPr wrap="square" numCol="1" rtlCol="0">
            <a:spAutoFit/>
          </a:bodyPr>
          <a:lstStyle/>
          <a:p>
            <a:r>
              <a:rPr lang="fr-FR" altLang="fr-FR" sz="1200" b="1" dirty="0">
                <a:latin typeface="Century Gothic" panose="020B0502020202020204" pitchFamily="34" charset="0"/>
              </a:rPr>
              <a:t>74% de taux de réussite </a:t>
            </a:r>
            <a:r>
              <a:rPr lang="fr-FR" altLang="fr-FR" sz="1200" dirty="0">
                <a:latin typeface="Century Gothic" panose="020B0502020202020204" pitchFamily="34" charset="0"/>
              </a:rPr>
              <a:t>contre 55% pour la filière B traditionnelle</a:t>
            </a:r>
            <a:br>
              <a:rPr lang="fr-FR" altLang="fr-FR" sz="1200" dirty="0">
                <a:latin typeface="Century Gothic" panose="020B0502020202020204" pitchFamily="34" charset="0"/>
              </a:rPr>
            </a:br>
            <a:r>
              <a:rPr lang="fr-FR" altLang="fr-FR" sz="1200" dirty="0">
                <a:latin typeface="Century Gothic" panose="020B0502020202020204" pitchFamily="34" charset="0"/>
              </a:rPr>
              <a:t>La conduite accompagnée garantie une </a:t>
            </a:r>
            <a:r>
              <a:rPr lang="fr-FR" altLang="fr-FR" sz="1200" b="1" dirty="0">
                <a:latin typeface="Century Gothic" panose="020B0502020202020204" pitchFamily="34" charset="0"/>
              </a:rPr>
              <a:t>meilleure sécurité </a:t>
            </a:r>
          </a:p>
        </p:txBody>
      </p:sp>
      <p:sp>
        <p:nvSpPr>
          <p:cNvPr id="18" name="ZoneTexte 17">
            <a:extLst>
              <a:ext uri="{FF2B5EF4-FFF2-40B4-BE49-F238E27FC236}">
                <a16:creationId xmlns:a16="http://schemas.microsoft.com/office/drawing/2014/main" id="{1AF24B1F-5400-46B5-830C-5C7CEB5830BF}"/>
              </a:ext>
            </a:extLst>
          </p:cNvPr>
          <p:cNvSpPr txBox="1"/>
          <p:nvPr/>
        </p:nvSpPr>
        <p:spPr>
          <a:xfrm>
            <a:off x="6922884" y="6509394"/>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1.7 DU LABEL DE L’ETAT</a:t>
            </a:r>
          </a:p>
        </p:txBody>
      </p:sp>
    </p:spTree>
    <p:extLst>
      <p:ext uri="{BB962C8B-B14F-4D97-AF65-F5344CB8AC3E}">
        <p14:creationId xmlns:p14="http://schemas.microsoft.com/office/powerpoint/2010/main" val="20772561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D7DF4503-5260-4DF6-91A6-AEC9A57CB0A5}"/>
              </a:ext>
            </a:extLst>
          </p:cNvPr>
          <p:cNvSpPr/>
          <p:nvPr/>
        </p:nvSpPr>
        <p:spPr>
          <a:xfrm>
            <a:off x="8159931" y="6222914"/>
            <a:ext cx="653143" cy="143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53" name="Triangle rectangle 52">
            <a:extLst>
              <a:ext uri="{FF2B5EF4-FFF2-40B4-BE49-F238E27FC236}">
                <a16:creationId xmlns:a16="http://schemas.microsoft.com/office/drawing/2014/main" id="{999EF177-2EDD-47E4-A3E8-0E1AC2F887E8}"/>
              </a:ext>
            </a:extLst>
          </p:cNvPr>
          <p:cNvSpPr/>
          <p:nvPr/>
        </p:nvSpPr>
        <p:spPr>
          <a:xfrm rot="10800000">
            <a:off x="8456631" y="6366154"/>
            <a:ext cx="281287" cy="201146"/>
          </a:xfrm>
          <a:prstGeom prst="rtTriangle">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31" name="ZoneTexte 30">
            <a:extLst>
              <a:ext uri="{FF2B5EF4-FFF2-40B4-BE49-F238E27FC236}">
                <a16:creationId xmlns:a16="http://schemas.microsoft.com/office/drawing/2014/main" id="{D0C19008-7AA4-4623-8D02-0E973CE8FD4D}"/>
              </a:ext>
            </a:extLst>
          </p:cNvPr>
          <p:cNvSpPr txBox="1"/>
          <p:nvPr/>
        </p:nvSpPr>
        <p:spPr>
          <a:xfrm>
            <a:off x="1950581" y="675896"/>
            <a:ext cx="6728396" cy="1569660"/>
          </a:xfrm>
          <a:prstGeom prst="rect">
            <a:avLst/>
          </a:prstGeom>
          <a:noFill/>
          <a:ln w="6350">
            <a:noFill/>
          </a:ln>
        </p:spPr>
        <p:txBody>
          <a:bodyPr wrap="square" numCol="1" rtlCol="0">
            <a:spAutoFit/>
          </a:bodyPr>
          <a:lstStyle/>
          <a:p>
            <a:pPr algn="r"/>
            <a:r>
              <a:rPr lang="fr-FR" altLang="fr-FR" sz="3200" b="1" u="sng" dirty="0">
                <a:solidFill>
                  <a:srgbClr val="D0363B"/>
                </a:solidFill>
                <a:latin typeface="Century Gothic" panose="020B0502020202020204" pitchFamily="34" charset="0"/>
              </a:rPr>
              <a:t>POURQUOI CHOISIR</a:t>
            </a:r>
            <a:r>
              <a:rPr lang="fr-FR" altLang="fr-FR" sz="3200" b="1" u="sng" dirty="0">
                <a:solidFill>
                  <a:schemeClr val="bg1"/>
                </a:solidFill>
                <a:latin typeface="Century Gothic" panose="020B0502020202020204" pitchFamily="34" charset="0"/>
              </a:rPr>
              <a:t/>
            </a:r>
            <a:br>
              <a:rPr lang="fr-FR" altLang="fr-FR" sz="3200" b="1" u="sng" dirty="0">
                <a:solidFill>
                  <a:schemeClr val="bg1"/>
                </a:solidFill>
                <a:latin typeface="Century Gothic" panose="020B0502020202020204" pitchFamily="34" charset="0"/>
              </a:rPr>
            </a:br>
            <a:r>
              <a:rPr lang="fr-FR" altLang="fr-FR" sz="3200" u="sng" dirty="0">
                <a:latin typeface="Century Gothic" panose="020B0502020202020204" pitchFamily="34" charset="0"/>
              </a:rPr>
              <a:t>LA CONDUITE</a:t>
            </a:r>
            <a:br>
              <a:rPr lang="fr-FR" altLang="fr-FR" sz="3200" u="sng" dirty="0">
                <a:latin typeface="Century Gothic" panose="020B0502020202020204" pitchFamily="34" charset="0"/>
              </a:rPr>
            </a:br>
            <a:r>
              <a:rPr lang="fr-FR" altLang="fr-FR" sz="3200" u="sng" dirty="0">
                <a:latin typeface="Century Gothic" panose="020B0502020202020204" pitchFamily="34" charset="0"/>
              </a:rPr>
              <a:t>ACCOMPAGNÉE ?</a:t>
            </a:r>
          </a:p>
        </p:txBody>
      </p:sp>
      <p:sp>
        <p:nvSpPr>
          <p:cNvPr id="7" name="Rectangle 6">
            <a:extLst>
              <a:ext uri="{FF2B5EF4-FFF2-40B4-BE49-F238E27FC236}">
                <a16:creationId xmlns:a16="http://schemas.microsoft.com/office/drawing/2014/main" id="{160B8F02-A21B-4F01-8BD7-3FF2D7558BA7}"/>
              </a:ext>
            </a:extLst>
          </p:cNvPr>
          <p:cNvSpPr/>
          <p:nvPr/>
        </p:nvSpPr>
        <p:spPr>
          <a:xfrm>
            <a:off x="686572" y="2355210"/>
            <a:ext cx="4998830" cy="327184"/>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altLang="fr-FR" sz="1600" b="1" dirty="0">
                <a:latin typeface="Century Gothic" panose="020B0502020202020204" pitchFamily="34" charset="0"/>
              </a:rPr>
              <a:t>3/ Les avantages</a:t>
            </a:r>
          </a:p>
        </p:txBody>
      </p:sp>
      <p:pic>
        <p:nvPicPr>
          <p:cNvPr id="6" name="Image 5">
            <a:extLst>
              <a:ext uri="{FF2B5EF4-FFF2-40B4-BE49-F238E27FC236}">
                <a16:creationId xmlns:a16="http://schemas.microsoft.com/office/drawing/2014/main" id="{BC364BB3-677A-437C-8973-ECA934A59E8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20854" y="5632423"/>
            <a:ext cx="834972" cy="834304"/>
          </a:xfrm>
          <a:prstGeom prst="rect">
            <a:avLst/>
          </a:prstGeom>
        </p:spPr>
      </p:pic>
      <p:pic>
        <p:nvPicPr>
          <p:cNvPr id="19" name="Image 18">
            <a:extLst>
              <a:ext uri="{FF2B5EF4-FFF2-40B4-BE49-F238E27FC236}">
                <a16:creationId xmlns:a16="http://schemas.microsoft.com/office/drawing/2014/main" id="{091D7B25-67F4-435A-BF5F-C9F906F8AED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28800" y="670358"/>
            <a:ext cx="2325853" cy="1525925"/>
          </a:xfrm>
          <a:prstGeom prst="rect">
            <a:avLst/>
          </a:prstGeom>
        </p:spPr>
      </p:pic>
      <p:sp>
        <p:nvSpPr>
          <p:cNvPr id="23" name="Rectangle 22">
            <a:extLst>
              <a:ext uri="{FF2B5EF4-FFF2-40B4-BE49-F238E27FC236}">
                <a16:creationId xmlns:a16="http://schemas.microsoft.com/office/drawing/2014/main" id="{54A25A85-2471-41FB-9916-A1C87898C999}"/>
              </a:ext>
            </a:extLst>
          </p:cNvPr>
          <p:cNvSpPr/>
          <p:nvPr/>
        </p:nvSpPr>
        <p:spPr>
          <a:xfrm>
            <a:off x="6042166" y="2795457"/>
            <a:ext cx="2219325" cy="1424295"/>
          </a:xfrm>
          <a:prstGeom prst="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24" name="Rectangle 23">
            <a:extLst>
              <a:ext uri="{FF2B5EF4-FFF2-40B4-BE49-F238E27FC236}">
                <a16:creationId xmlns:a16="http://schemas.microsoft.com/office/drawing/2014/main" id="{FB28EA42-59AD-4264-A95D-E4F1F6F6DD05}"/>
              </a:ext>
            </a:extLst>
          </p:cNvPr>
          <p:cNvSpPr/>
          <p:nvPr/>
        </p:nvSpPr>
        <p:spPr>
          <a:xfrm>
            <a:off x="3456040" y="2791236"/>
            <a:ext cx="2219325" cy="1021644"/>
          </a:xfrm>
          <a:prstGeom prst="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25" name="Rectangle 24">
            <a:extLst>
              <a:ext uri="{FF2B5EF4-FFF2-40B4-BE49-F238E27FC236}">
                <a16:creationId xmlns:a16="http://schemas.microsoft.com/office/drawing/2014/main" id="{01ED2B8F-8EA6-4843-B9D0-0CB30434A03B}"/>
              </a:ext>
            </a:extLst>
          </p:cNvPr>
          <p:cNvSpPr/>
          <p:nvPr/>
        </p:nvSpPr>
        <p:spPr>
          <a:xfrm>
            <a:off x="840918" y="2787521"/>
            <a:ext cx="2219325" cy="1538412"/>
          </a:xfrm>
          <a:prstGeom prst="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3" name="ZoneTexte 2">
            <a:extLst>
              <a:ext uri="{FF2B5EF4-FFF2-40B4-BE49-F238E27FC236}">
                <a16:creationId xmlns:a16="http://schemas.microsoft.com/office/drawing/2014/main" id="{11C323C2-D66C-4697-94F2-FCAB9C2CCCB4}"/>
              </a:ext>
            </a:extLst>
          </p:cNvPr>
          <p:cNvSpPr txBox="1"/>
          <p:nvPr/>
        </p:nvSpPr>
        <p:spPr>
          <a:xfrm>
            <a:off x="783558" y="2842244"/>
            <a:ext cx="2305050" cy="1461939"/>
          </a:xfrm>
          <a:prstGeom prst="rect">
            <a:avLst/>
          </a:prstGeom>
          <a:noFill/>
        </p:spPr>
        <p:txBody>
          <a:bodyPr wrap="square" numCol="1" rtlCol="0">
            <a:spAutoFit/>
          </a:bodyPr>
          <a:lstStyle/>
          <a:p>
            <a:pPr algn="ctr"/>
            <a:r>
              <a:rPr lang="fr-FR" altLang="fr-FR" sz="1200" b="1" u="sng" dirty="0">
                <a:latin typeface="Century Gothic" panose="020B0502020202020204" pitchFamily="34" charset="0"/>
              </a:rPr>
              <a:t>ASSURANCE</a:t>
            </a:r>
            <a:r>
              <a:rPr lang="fr-FR" altLang="fr-FR" sz="1200" dirty="0">
                <a:latin typeface="Century Gothic" panose="020B0502020202020204" pitchFamily="34" charset="0"/>
              </a:rPr>
              <a:t/>
            </a:r>
            <a:br>
              <a:rPr lang="fr-FR" altLang="fr-FR" sz="1200" dirty="0">
                <a:latin typeface="Century Gothic" panose="020B0502020202020204" pitchFamily="34" charset="0"/>
              </a:rPr>
            </a:br>
            <a:r>
              <a:rPr lang="fr-FR" altLang="fr-FR" sz="1100" dirty="0">
                <a:latin typeface="Century Gothic" panose="020B0502020202020204" pitchFamily="34" charset="0"/>
              </a:rPr>
              <a:t>Avantages tarifaires des compagnies d’assurance</a:t>
            </a:r>
            <a:br>
              <a:rPr lang="fr-FR" altLang="fr-FR" sz="1100" dirty="0">
                <a:latin typeface="Century Gothic" panose="020B0502020202020204" pitchFamily="34" charset="0"/>
              </a:rPr>
            </a:br>
            <a:r>
              <a:rPr lang="fr-FR" altLang="fr-FR" sz="1100" dirty="0">
                <a:latin typeface="Century Gothic" panose="020B0502020202020204" pitchFamily="34" charset="0"/>
              </a:rPr>
              <a:t>- Surprime de la 1ere année diminuée de 50%</a:t>
            </a:r>
          </a:p>
          <a:p>
            <a:pPr algn="ctr"/>
            <a:r>
              <a:rPr lang="fr-FR" altLang="fr-FR" sz="1100" dirty="0">
                <a:latin typeface="Century Gothic" panose="020B0502020202020204" pitchFamily="34" charset="0"/>
              </a:rPr>
              <a:t>- Suppression de la surprime la 2</a:t>
            </a:r>
            <a:r>
              <a:rPr lang="fr-FR" altLang="fr-FR" sz="1100" baseline="30000" dirty="0">
                <a:latin typeface="Century Gothic" panose="020B0502020202020204" pitchFamily="34" charset="0"/>
              </a:rPr>
              <a:t>ème</a:t>
            </a:r>
            <a:r>
              <a:rPr lang="fr-FR" altLang="fr-FR" sz="1100" dirty="0">
                <a:latin typeface="Century Gothic" panose="020B0502020202020204" pitchFamily="34" charset="0"/>
              </a:rPr>
              <a:t> année si l’élève n’a occasionné aucun accident</a:t>
            </a:r>
          </a:p>
        </p:txBody>
      </p:sp>
      <p:sp>
        <p:nvSpPr>
          <p:cNvPr id="27" name="ZoneTexte 26">
            <a:extLst>
              <a:ext uri="{FF2B5EF4-FFF2-40B4-BE49-F238E27FC236}">
                <a16:creationId xmlns:a16="http://schemas.microsoft.com/office/drawing/2014/main" id="{0FEA479B-8E7C-4A9B-BBA7-0D4660E3F2D5}"/>
              </a:ext>
            </a:extLst>
          </p:cNvPr>
          <p:cNvSpPr txBox="1"/>
          <p:nvPr/>
        </p:nvSpPr>
        <p:spPr>
          <a:xfrm>
            <a:off x="3427044" y="2842570"/>
            <a:ext cx="2239398" cy="954107"/>
          </a:xfrm>
          <a:prstGeom prst="rect">
            <a:avLst/>
          </a:prstGeom>
          <a:noFill/>
        </p:spPr>
        <p:txBody>
          <a:bodyPr wrap="square" numCol="1" rtlCol="0">
            <a:spAutoFit/>
          </a:bodyPr>
          <a:lstStyle/>
          <a:p>
            <a:pPr algn="ctr"/>
            <a:r>
              <a:rPr lang="fr-FR" altLang="fr-FR" sz="1200" b="1" u="sng" dirty="0">
                <a:latin typeface="Century Gothic" panose="020B0502020202020204" pitchFamily="34" charset="0"/>
              </a:rPr>
              <a:t>PERMIS PROBATOIRE</a:t>
            </a:r>
          </a:p>
          <a:p>
            <a:pPr algn="ctr"/>
            <a:r>
              <a:rPr lang="fr-FR" altLang="fr-FR" sz="1100" dirty="0">
                <a:latin typeface="Century Gothic" panose="020B0502020202020204" pitchFamily="34" charset="0"/>
              </a:rPr>
              <a:t>Période probatoire réduit à</a:t>
            </a:r>
            <a:br>
              <a:rPr lang="fr-FR" altLang="fr-FR" sz="1100" dirty="0">
                <a:latin typeface="Century Gothic" panose="020B0502020202020204" pitchFamily="34" charset="0"/>
              </a:rPr>
            </a:br>
            <a:r>
              <a:rPr lang="fr-FR" altLang="fr-FR" sz="1100" dirty="0">
                <a:latin typeface="Century Gothic" panose="020B0502020202020204" pitchFamily="34" charset="0"/>
              </a:rPr>
              <a:t>2 ans, au lieu de 3 pour les conducteurs issus de la formation traditionnelle</a:t>
            </a:r>
          </a:p>
        </p:txBody>
      </p:sp>
      <p:sp>
        <p:nvSpPr>
          <p:cNvPr id="29" name="ZoneTexte 28">
            <a:extLst>
              <a:ext uri="{FF2B5EF4-FFF2-40B4-BE49-F238E27FC236}">
                <a16:creationId xmlns:a16="http://schemas.microsoft.com/office/drawing/2014/main" id="{C823A93D-9A37-4F39-BAC3-9009AE461FAF}"/>
              </a:ext>
            </a:extLst>
          </p:cNvPr>
          <p:cNvSpPr txBox="1"/>
          <p:nvPr/>
        </p:nvSpPr>
        <p:spPr>
          <a:xfrm>
            <a:off x="6088520" y="2881368"/>
            <a:ext cx="2071411" cy="1292662"/>
          </a:xfrm>
          <a:prstGeom prst="rect">
            <a:avLst/>
          </a:prstGeom>
          <a:noFill/>
        </p:spPr>
        <p:txBody>
          <a:bodyPr wrap="square" numCol="1" rtlCol="0">
            <a:spAutoFit/>
          </a:bodyPr>
          <a:lstStyle/>
          <a:p>
            <a:pPr algn="ctr"/>
            <a:r>
              <a:rPr lang="fr-FR" altLang="fr-FR" sz="1200" b="1" u="sng" dirty="0">
                <a:latin typeface="Century Gothic" panose="020B0502020202020204" pitchFamily="34" charset="0"/>
              </a:rPr>
              <a:t>MOINS D’ACCIDENT</a:t>
            </a:r>
          </a:p>
          <a:p>
            <a:pPr algn="ctr"/>
            <a:r>
              <a:rPr lang="fr-FR" altLang="fr-FR" sz="1100" dirty="0">
                <a:latin typeface="Century Gothic" panose="020B0502020202020204" pitchFamily="34" charset="0"/>
              </a:rPr>
              <a:t>Quatre fois moins d’accidents que les conducteurs issus de la formation traditionnelle au cours des premières années de conduite</a:t>
            </a:r>
          </a:p>
        </p:txBody>
      </p:sp>
      <p:sp>
        <p:nvSpPr>
          <p:cNvPr id="4" name="Rectangle 3">
            <a:extLst>
              <a:ext uri="{FF2B5EF4-FFF2-40B4-BE49-F238E27FC236}">
                <a16:creationId xmlns:a16="http://schemas.microsoft.com/office/drawing/2014/main" id="{C406A4A7-7B29-4922-A233-37215D43D2B5}"/>
              </a:ext>
            </a:extLst>
          </p:cNvPr>
          <p:cNvSpPr/>
          <p:nvPr/>
        </p:nvSpPr>
        <p:spPr>
          <a:xfrm>
            <a:off x="617340" y="4475994"/>
            <a:ext cx="7330116" cy="2020309"/>
          </a:xfrm>
          <a:prstGeom prst="rect">
            <a:avLst/>
          </a:prstGeom>
          <a:solidFill>
            <a:srgbClr val="3D3E44"/>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5" name="ZoneTexte 4">
            <a:extLst>
              <a:ext uri="{FF2B5EF4-FFF2-40B4-BE49-F238E27FC236}">
                <a16:creationId xmlns:a16="http://schemas.microsoft.com/office/drawing/2014/main" id="{D31DDB10-88A4-43F6-BF51-8E3C5CF6CAA7}"/>
              </a:ext>
            </a:extLst>
          </p:cNvPr>
          <p:cNvSpPr txBox="1"/>
          <p:nvPr/>
        </p:nvSpPr>
        <p:spPr>
          <a:xfrm>
            <a:off x="4077709" y="4580065"/>
            <a:ext cx="3742967" cy="1323439"/>
          </a:xfrm>
          <a:prstGeom prst="rect">
            <a:avLst/>
          </a:prstGeom>
          <a:noFill/>
          <a:ln>
            <a:solidFill>
              <a:srgbClr val="F5F4EE"/>
            </a:solidFill>
          </a:ln>
        </p:spPr>
        <p:txBody>
          <a:bodyPr wrap="square" numCol="1" rtlCol="0">
            <a:spAutoFit/>
          </a:bodyPr>
          <a:lstStyle/>
          <a:p>
            <a:pPr algn="ctr"/>
            <a:r>
              <a:rPr lang="fr-FR" altLang="fr-FR" sz="1000" u="sng" dirty="0">
                <a:solidFill>
                  <a:schemeClr val="bg1"/>
                </a:solidFill>
                <a:latin typeface="Century Gothic" panose="020B0502020202020204" pitchFamily="34" charset="0"/>
              </a:rPr>
              <a:t>DOCUMENTS À PRESENTER LORS</a:t>
            </a:r>
            <a:br>
              <a:rPr lang="fr-FR" altLang="fr-FR" sz="1000" u="sng" dirty="0">
                <a:solidFill>
                  <a:schemeClr val="bg1"/>
                </a:solidFill>
                <a:latin typeface="Century Gothic" panose="020B0502020202020204" pitchFamily="34" charset="0"/>
              </a:rPr>
            </a:br>
            <a:r>
              <a:rPr lang="fr-FR" altLang="fr-FR" sz="1000" u="sng" dirty="0">
                <a:solidFill>
                  <a:schemeClr val="bg1"/>
                </a:solidFill>
                <a:latin typeface="Century Gothic" panose="020B0502020202020204" pitchFamily="34" charset="0"/>
              </a:rPr>
              <a:t>D’UN CONTRÔLE ROUTIER</a:t>
            </a:r>
          </a:p>
          <a:p>
            <a:pPr algn="ctr"/>
            <a:r>
              <a:rPr lang="fr-FR" altLang="fr-FR" sz="1000" dirty="0">
                <a:solidFill>
                  <a:schemeClr val="bg1"/>
                </a:solidFill>
                <a:latin typeface="Century Gothic" panose="020B0502020202020204" pitchFamily="34" charset="0"/>
              </a:rPr>
              <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 le formulaire de demande de permis « 02 » ou sa copie</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 le livret d’apprentissage AAC</a:t>
            </a:r>
          </a:p>
          <a:p>
            <a:pPr algn="ctr"/>
            <a:r>
              <a:rPr lang="fr-FR" altLang="fr-FR" sz="1000" dirty="0">
                <a:solidFill>
                  <a:schemeClr val="bg1"/>
                </a:solidFill>
                <a:latin typeface="Century Gothic" panose="020B0502020202020204" pitchFamily="34" charset="0"/>
              </a:rPr>
              <a:t>- le disque « Conduite Accompagnée » apposé</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à l’arrière du véhicule</a:t>
            </a:r>
          </a:p>
          <a:p>
            <a:pPr algn="ctr"/>
            <a:r>
              <a:rPr lang="fr-FR" altLang="fr-FR" sz="1000" dirty="0">
                <a:solidFill>
                  <a:schemeClr val="bg1"/>
                </a:solidFill>
                <a:latin typeface="Century Gothic" panose="020B0502020202020204" pitchFamily="34" charset="0"/>
              </a:rPr>
              <a:t>- le permis de conduire de l’accompagnateur</a:t>
            </a:r>
          </a:p>
        </p:txBody>
      </p:sp>
      <p:sp>
        <p:nvSpPr>
          <p:cNvPr id="35" name="ZoneTexte 34">
            <a:extLst>
              <a:ext uri="{FF2B5EF4-FFF2-40B4-BE49-F238E27FC236}">
                <a16:creationId xmlns:a16="http://schemas.microsoft.com/office/drawing/2014/main" id="{1E62EDF5-62F9-4367-99DF-DC991A730038}"/>
              </a:ext>
            </a:extLst>
          </p:cNvPr>
          <p:cNvSpPr txBox="1"/>
          <p:nvPr/>
        </p:nvSpPr>
        <p:spPr>
          <a:xfrm>
            <a:off x="761254" y="4581050"/>
            <a:ext cx="3100152" cy="1785104"/>
          </a:xfrm>
          <a:prstGeom prst="rect">
            <a:avLst/>
          </a:prstGeom>
          <a:noFill/>
          <a:ln>
            <a:solidFill>
              <a:srgbClr val="F5F4EE"/>
            </a:solidFill>
          </a:ln>
        </p:spPr>
        <p:txBody>
          <a:bodyPr wrap="square" numCol="1" rtlCol="0">
            <a:spAutoFit/>
          </a:bodyPr>
          <a:lstStyle/>
          <a:p>
            <a:pPr algn="ctr"/>
            <a:r>
              <a:rPr lang="fr-FR" altLang="fr-FR" sz="1000" u="sng" dirty="0">
                <a:solidFill>
                  <a:schemeClr val="bg1"/>
                </a:solidFill>
                <a:latin typeface="Century Gothic" panose="020B0502020202020204" pitchFamily="34" charset="0"/>
              </a:rPr>
              <a:t>LES ACCOMPAGNATEURS DOIVENT</a:t>
            </a:r>
          </a:p>
          <a:p>
            <a:pPr algn="ctr"/>
            <a:r>
              <a:rPr lang="fr-FR" altLang="fr-FR" sz="1000" dirty="0">
                <a:solidFill>
                  <a:schemeClr val="bg1"/>
                </a:solidFill>
                <a:latin typeface="Century Gothic" panose="020B0502020202020204" pitchFamily="34" charset="0"/>
              </a:rPr>
              <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 être titulaire du permis B depuis au moins</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5 ans sans interruption</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 obtenir l’accord de l’assureur</a:t>
            </a:r>
          </a:p>
          <a:p>
            <a:pPr algn="ctr"/>
            <a:r>
              <a:rPr lang="fr-FR" altLang="fr-FR" sz="1000" dirty="0">
                <a:solidFill>
                  <a:schemeClr val="bg1"/>
                </a:solidFill>
                <a:latin typeface="Century Gothic" panose="020B0502020202020204" pitchFamily="34" charset="0"/>
              </a:rPr>
              <a:t>- ne pas avoir de condamnation pour</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certains délits (alcool, stupéfiants…)</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 être mentionné dans le contrat signé</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avec l’école de conduite</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 participer à l’évaluation de la dernière</a:t>
            </a:r>
            <a:br>
              <a:rPr lang="fr-FR" altLang="fr-FR" sz="1000" dirty="0">
                <a:solidFill>
                  <a:schemeClr val="bg1"/>
                </a:solidFill>
                <a:latin typeface="Century Gothic" panose="020B0502020202020204" pitchFamily="34" charset="0"/>
              </a:rPr>
            </a:br>
            <a:r>
              <a:rPr lang="fr-FR" altLang="fr-FR" sz="1000" dirty="0">
                <a:solidFill>
                  <a:schemeClr val="bg1"/>
                </a:solidFill>
                <a:latin typeface="Century Gothic" panose="020B0502020202020204" pitchFamily="34" charset="0"/>
              </a:rPr>
              <a:t>étape de la formation </a:t>
            </a:r>
          </a:p>
        </p:txBody>
      </p:sp>
      <p:sp>
        <p:nvSpPr>
          <p:cNvPr id="8" name="Ellipse 7">
            <a:extLst>
              <a:ext uri="{FF2B5EF4-FFF2-40B4-BE49-F238E27FC236}">
                <a16:creationId xmlns:a16="http://schemas.microsoft.com/office/drawing/2014/main" id="{6E1A3A3A-B034-4A40-83F8-E88C5CF5B29C}"/>
              </a:ext>
            </a:extLst>
          </p:cNvPr>
          <p:cNvSpPr/>
          <p:nvPr/>
        </p:nvSpPr>
        <p:spPr>
          <a:xfrm>
            <a:off x="7425309" y="4345461"/>
            <a:ext cx="1085617" cy="761458"/>
          </a:xfrm>
          <a:prstGeom prst="ellipse">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fr-FR" altLang="fr-FR" sz="1100" b="1" dirty="0">
                <a:solidFill>
                  <a:schemeClr val="bg1"/>
                </a:solidFill>
                <a:latin typeface="Century Gothic" panose="020B0502020202020204" pitchFamily="34" charset="0"/>
              </a:rPr>
              <a:t>BON À SAVOIR</a:t>
            </a:r>
          </a:p>
        </p:txBody>
      </p:sp>
      <p:sp>
        <p:nvSpPr>
          <p:cNvPr id="20" name="ZoneTexte 19">
            <a:extLst>
              <a:ext uri="{FF2B5EF4-FFF2-40B4-BE49-F238E27FC236}">
                <a16:creationId xmlns:a16="http://schemas.microsoft.com/office/drawing/2014/main" id="{CDAEBDAB-7705-4937-9F0E-2E6D68F00BD3}"/>
              </a:ext>
            </a:extLst>
          </p:cNvPr>
          <p:cNvSpPr txBox="1"/>
          <p:nvPr/>
        </p:nvSpPr>
        <p:spPr>
          <a:xfrm>
            <a:off x="6922884" y="6509394"/>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1.7 DU LABEL DE L’ETAT</a:t>
            </a:r>
          </a:p>
        </p:txBody>
      </p:sp>
    </p:spTree>
    <p:extLst>
      <p:ext uri="{BB962C8B-B14F-4D97-AF65-F5344CB8AC3E}">
        <p14:creationId xmlns:p14="http://schemas.microsoft.com/office/powerpoint/2010/main" val="38604225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8">
            <a:extLst>
              <a:ext uri="{FF2B5EF4-FFF2-40B4-BE49-F238E27FC236}">
                <a16:creationId xmlns:a16="http://schemas.microsoft.com/office/drawing/2014/main" id="{5A1E317E-5CE5-47DD-AF99-293B3E250BAE}"/>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65023" y="675896"/>
            <a:ext cx="2325853" cy="1550568"/>
          </a:xfrm>
          <a:prstGeom prst="rect">
            <a:avLst/>
          </a:prstGeom>
        </p:spPr>
      </p:pic>
      <p:sp>
        <p:nvSpPr>
          <p:cNvPr id="52" name="Rectangle 51">
            <a:extLst>
              <a:ext uri="{FF2B5EF4-FFF2-40B4-BE49-F238E27FC236}">
                <a16:creationId xmlns:a16="http://schemas.microsoft.com/office/drawing/2014/main" id="{D7DF4503-5260-4DF6-91A6-AEC9A57CB0A5}"/>
              </a:ext>
            </a:extLst>
          </p:cNvPr>
          <p:cNvSpPr/>
          <p:nvPr/>
        </p:nvSpPr>
        <p:spPr>
          <a:xfrm>
            <a:off x="8159931" y="6222914"/>
            <a:ext cx="653143" cy="143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53" name="Triangle rectangle 52">
            <a:extLst>
              <a:ext uri="{FF2B5EF4-FFF2-40B4-BE49-F238E27FC236}">
                <a16:creationId xmlns:a16="http://schemas.microsoft.com/office/drawing/2014/main" id="{999EF177-2EDD-47E4-A3E8-0E1AC2F887E8}"/>
              </a:ext>
            </a:extLst>
          </p:cNvPr>
          <p:cNvSpPr/>
          <p:nvPr/>
        </p:nvSpPr>
        <p:spPr>
          <a:xfrm rot="10800000">
            <a:off x="8456631" y="6366154"/>
            <a:ext cx="281287" cy="201146"/>
          </a:xfrm>
          <a:prstGeom prst="rtTriangle">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31" name="ZoneTexte 30">
            <a:extLst>
              <a:ext uri="{FF2B5EF4-FFF2-40B4-BE49-F238E27FC236}">
                <a16:creationId xmlns:a16="http://schemas.microsoft.com/office/drawing/2014/main" id="{D0C19008-7AA4-4623-8D02-0E973CE8FD4D}"/>
              </a:ext>
            </a:extLst>
          </p:cNvPr>
          <p:cNvSpPr txBox="1"/>
          <p:nvPr/>
        </p:nvSpPr>
        <p:spPr>
          <a:xfrm>
            <a:off x="1950581" y="675896"/>
            <a:ext cx="6728396" cy="1077218"/>
          </a:xfrm>
          <a:prstGeom prst="rect">
            <a:avLst/>
          </a:prstGeom>
          <a:noFill/>
          <a:ln w="6350">
            <a:noFill/>
          </a:ln>
        </p:spPr>
        <p:txBody>
          <a:bodyPr wrap="square" numCol="1" rtlCol="0">
            <a:spAutoFit/>
          </a:bodyPr>
          <a:lstStyle/>
          <a:p>
            <a:pPr algn="r"/>
            <a:r>
              <a:rPr lang="fr-FR" altLang="fr-FR" sz="3200" b="1" u="sng" dirty="0">
                <a:solidFill>
                  <a:srgbClr val="D0363B"/>
                </a:solidFill>
                <a:latin typeface="Century Gothic" panose="020B0502020202020204" pitchFamily="34" charset="0"/>
              </a:rPr>
              <a:t>APPRENDRE GRÂCE À</a:t>
            </a:r>
            <a:r>
              <a:rPr lang="fr-FR" altLang="fr-FR" sz="3200" u="sng" dirty="0">
                <a:latin typeface="Century Gothic" panose="020B0502020202020204" pitchFamily="34" charset="0"/>
              </a:rPr>
              <a:t> </a:t>
            </a:r>
            <a:br>
              <a:rPr lang="fr-FR" altLang="fr-FR" sz="3200" u="sng" dirty="0">
                <a:latin typeface="Century Gothic" panose="020B0502020202020204" pitchFamily="34" charset="0"/>
              </a:rPr>
            </a:br>
            <a:r>
              <a:rPr lang="fr-FR" altLang="fr-FR" sz="3200" u="sng" dirty="0">
                <a:latin typeface="Century Gothic" panose="020B0502020202020204" pitchFamily="34" charset="0"/>
              </a:rPr>
              <a:t>LA CONDUITE SUPERVISÉE</a:t>
            </a:r>
          </a:p>
        </p:txBody>
      </p:sp>
      <p:sp>
        <p:nvSpPr>
          <p:cNvPr id="26" name="Rectangle 25">
            <a:extLst>
              <a:ext uri="{FF2B5EF4-FFF2-40B4-BE49-F238E27FC236}">
                <a16:creationId xmlns:a16="http://schemas.microsoft.com/office/drawing/2014/main" id="{4E82BB3F-E817-43AF-A8F2-545D51D20239}"/>
              </a:ext>
            </a:extLst>
          </p:cNvPr>
          <p:cNvSpPr/>
          <p:nvPr/>
        </p:nvSpPr>
        <p:spPr>
          <a:xfrm>
            <a:off x="465023" y="2336472"/>
            <a:ext cx="8213954" cy="2921328"/>
          </a:xfrm>
          <a:prstGeom prst="rect">
            <a:avLst/>
          </a:prstGeom>
          <a:solidFill>
            <a:srgbClr val="3D3E44"/>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28" name="Rectangle 27">
            <a:extLst>
              <a:ext uri="{FF2B5EF4-FFF2-40B4-BE49-F238E27FC236}">
                <a16:creationId xmlns:a16="http://schemas.microsoft.com/office/drawing/2014/main" id="{52375F5E-F154-4BAE-9BB6-02D1AE630152}"/>
              </a:ext>
            </a:extLst>
          </p:cNvPr>
          <p:cNvSpPr/>
          <p:nvPr/>
        </p:nvSpPr>
        <p:spPr>
          <a:xfrm>
            <a:off x="517682" y="2426071"/>
            <a:ext cx="4898449" cy="327184"/>
          </a:xfrm>
          <a:prstGeom prst="rect">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altLang="fr-FR" sz="1600" b="1" dirty="0">
                <a:solidFill>
                  <a:srgbClr val="3D3E44"/>
                </a:solidFill>
                <a:latin typeface="Century Gothic" panose="020B0502020202020204" pitchFamily="34" charset="0"/>
              </a:rPr>
              <a:t>QU’EST-CE QUE LA CONDUITE SUPERVISÉE ? </a:t>
            </a:r>
          </a:p>
        </p:txBody>
      </p:sp>
      <p:sp>
        <p:nvSpPr>
          <p:cNvPr id="10" name="ZoneTexte 9">
            <a:extLst>
              <a:ext uri="{FF2B5EF4-FFF2-40B4-BE49-F238E27FC236}">
                <a16:creationId xmlns:a16="http://schemas.microsoft.com/office/drawing/2014/main" id="{17E7619C-D4BB-42DD-963F-DFE49EDFA097}"/>
              </a:ext>
            </a:extLst>
          </p:cNvPr>
          <p:cNvSpPr txBox="1"/>
          <p:nvPr/>
        </p:nvSpPr>
        <p:spPr>
          <a:xfrm>
            <a:off x="517682" y="2863263"/>
            <a:ext cx="7968820" cy="2308324"/>
          </a:xfrm>
          <a:prstGeom prst="rect">
            <a:avLst/>
          </a:prstGeom>
          <a:noFill/>
        </p:spPr>
        <p:txBody>
          <a:bodyPr wrap="square" numCol="1" rtlCol="0">
            <a:spAutoFit/>
          </a:bodyPr>
          <a:lstStyle/>
          <a:p>
            <a:pPr fontAlgn="base"/>
            <a:r>
              <a:rPr lang="fr-FR" altLang="fr-FR" sz="1200" dirty="0">
                <a:solidFill>
                  <a:schemeClr val="bg1"/>
                </a:solidFill>
                <a:latin typeface="Century Gothic" panose="020B0502020202020204" pitchFamily="34" charset="0"/>
              </a:rPr>
              <a:t>La conduite supervisée permet d’acquérir </a:t>
            </a:r>
            <a:r>
              <a:rPr lang="fr-FR" altLang="fr-FR" sz="1200" b="1" dirty="0">
                <a:solidFill>
                  <a:schemeClr val="bg1"/>
                </a:solidFill>
                <a:latin typeface="Century Gothic" panose="020B0502020202020204" pitchFamily="34" charset="0"/>
              </a:rPr>
              <a:t>plus d’expériences pratiques </a:t>
            </a:r>
            <a:r>
              <a:rPr lang="fr-FR" altLang="fr-FR" sz="1200" dirty="0">
                <a:solidFill>
                  <a:schemeClr val="bg1"/>
                </a:solidFill>
                <a:latin typeface="Century Gothic" panose="020B0502020202020204" pitchFamily="34" charset="0"/>
              </a:rPr>
              <a:t>en complétant sa formation initiale par une phase de conduite accompagnée.</a:t>
            </a:r>
          </a:p>
          <a:p>
            <a:pPr fontAlgn="base"/>
            <a:r>
              <a:rPr lang="fr-FR" altLang="fr-FR" sz="1200" dirty="0">
                <a:solidFill>
                  <a:schemeClr val="bg1"/>
                </a:solidFill>
                <a:latin typeface="Century Gothic" panose="020B0502020202020204" pitchFamily="34" charset="0"/>
              </a:rPr>
              <a:t/>
            </a:r>
            <a:br>
              <a:rPr lang="fr-FR" altLang="fr-FR" sz="1200" dirty="0">
                <a:solidFill>
                  <a:schemeClr val="bg1"/>
                </a:solidFill>
                <a:latin typeface="Century Gothic" panose="020B0502020202020204" pitchFamily="34" charset="0"/>
              </a:rPr>
            </a:br>
            <a:r>
              <a:rPr lang="fr-FR" altLang="fr-FR" sz="1200" b="1" dirty="0">
                <a:solidFill>
                  <a:srgbClr val="D0363B"/>
                </a:solidFill>
                <a:latin typeface="Century Gothic" panose="020B0502020202020204" pitchFamily="34" charset="0"/>
              </a:rPr>
              <a:t>&gt;&gt;</a:t>
            </a:r>
            <a:r>
              <a:rPr lang="fr-FR" altLang="fr-FR" sz="1200" dirty="0">
                <a:solidFill>
                  <a:schemeClr val="bg1"/>
                </a:solidFill>
                <a:latin typeface="Century Gothic" panose="020B0502020202020204" pitchFamily="34" charset="0"/>
              </a:rPr>
              <a:t> C’est au terme de </a:t>
            </a:r>
            <a:r>
              <a:rPr lang="fr-FR" altLang="fr-FR" sz="1200" b="1" u="sng" dirty="0">
                <a:solidFill>
                  <a:schemeClr val="bg1"/>
                </a:solidFill>
                <a:latin typeface="Century Gothic" panose="020B0502020202020204" pitchFamily="34" charset="0"/>
              </a:rPr>
              <a:t>20h de conduite minimum</a:t>
            </a:r>
            <a:r>
              <a:rPr lang="fr-FR" altLang="fr-FR" sz="1200" b="1" dirty="0">
                <a:solidFill>
                  <a:schemeClr val="bg1"/>
                </a:solidFill>
                <a:latin typeface="Century Gothic" panose="020B0502020202020204" pitchFamily="34" charset="0"/>
              </a:rPr>
              <a:t> </a:t>
            </a:r>
            <a:r>
              <a:rPr lang="fr-FR" altLang="fr-FR" sz="1200" dirty="0">
                <a:solidFill>
                  <a:schemeClr val="bg1"/>
                </a:solidFill>
                <a:latin typeface="Century Gothic" panose="020B0502020202020204" pitchFamily="34" charset="0"/>
              </a:rPr>
              <a:t>avec l’enseignant que la Conduite Supervisée peut réellement commencer !</a:t>
            </a:r>
            <a:br>
              <a:rPr lang="fr-FR" altLang="fr-FR" sz="1200" dirty="0">
                <a:solidFill>
                  <a:schemeClr val="bg1"/>
                </a:solidFill>
                <a:latin typeface="Century Gothic" panose="020B0502020202020204" pitchFamily="34" charset="0"/>
              </a:rPr>
            </a:br>
            <a:endParaRPr lang="fr-FR" altLang="fr-FR" sz="1200" dirty="0">
              <a:solidFill>
                <a:schemeClr val="bg1"/>
              </a:solidFill>
              <a:latin typeface="Century Gothic" panose="020B0502020202020204" pitchFamily="34" charset="0"/>
            </a:endParaRPr>
          </a:p>
          <a:p>
            <a:pPr fontAlgn="base"/>
            <a:r>
              <a:rPr lang="fr-FR" altLang="fr-FR" sz="1200" dirty="0">
                <a:solidFill>
                  <a:schemeClr val="bg1"/>
                </a:solidFill>
                <a:latin typeface="Century Gothic" panose="020B0502020202020204" pitchFamily="34" charset="0"/>
              </a:rPr>
              <a:t>Elle débute par un </a:t>
            </a:r>
            <a:r>
              <a:rPr lang="fr-FR" altLang="fr-FR" sz="1200" b="1" dirty="0">
                <a:solidFill>
                  <a:schemeClr val="bg1"/>
                </a:solidFill>
                <a:latin typeface="Century Gothic" panose="020B0502020202020204" pitchFamily="34" charset="0"/>
              </a:rPr>
              <a:t>rendez-vous préalable </a:t>
            </a:r>
            <a:r>
              <a:rPr lang="fr-FR" altLang="fr-FR" sz="1200" dirty="0">
                <a:solidFill>
                  <a:schemeClr val="bg1"/>
                </a:solidFill>
                <a:latin typeface="Century Gothic" panose="020B0502020202020204" pitchFamily="34" charset="0"/>
              </a:rPr>
              <a:t>en présence de </a:t>
            </a:r>
            <a:r>
              <a:rPr lang="fr-FR" altLang="fr-FR" sz="1200" b="1" dirty="0">
                <a:solidFill>
                  <a:schemeClr val="bg1"/>
                </a:solidFill>
                <a:latin typeface="Century Gothic" panose="020B0502020202020204" pitchFamily="34" charset="0"/>
              </a:rPr>
              <a:t>l’enseignant</a:t>
            </a:r>
            <a:r>
              <a:rPr lang="fr-FR" altLang="fr-FR" sz="1200" dirty="0">
                <a:solidFill>
                  <a:schemeClr val="bg1"/>
                </a:solidFill>
                <a:latin typeface="Century Gothic" panose="020B0502020202020204" pitchFamily="34" charset="0"/>
              </a:rPr>
              <a:t> et </a:t>
            </a:r>
            <a:r>
              <a:rPr lang="fr-FR" altLang="fr-FR" sz="1200" b="1" dirty="0">
                <a:solidFill>
                  <a:schemeClr val="bg1"/>
                </a:solidFill>
                <a:latin typeface="Century Gothic" panose="020B0502020202020204" pitchFamily="34" charset="0"/>
              </a:rPr>
              <a:t>du futur accompagnateur</a:t>
            </a:r>
            <a:r>
              <a:rPr lang="fr-FR" altLang="fr-FR" sz="1200" dirty="0">
                <a:solidFill>
                  <a:schemeClr val="bg1"/>
                </a:solidFill>
                <a:latin typeface="Century Gothic" panose="020B0502020202020204" pitchFamily="34" charset="0"/>
              </a:rPr>
              <a:t>, au moment où l’enseignant estime que l’élève est </a:t>
            </a:r>
            <a:r>
              <a:rPr lang="fr-FR" altLang="fr-FR" sz="1200" b="1" dirty="0">
                <a:solidFill>
                  <a:schemeClr val="bg1"/>
                </a:solidFill>
                <a:latin typeface="Century Gothic" panose="020B0502020202020204" pitchFamily="34" charset="0"/>
              </a:rPr>
              <a:t>prêt à conduire </a:t>
            </a:r>
            <a:r>
              <a:rPr lang="fr-FR" altLang="fr-FR" sz="1200" dirty="0">
                <a:solidFill>
                  <a:schemeClr val="bg1"/>
                </a:solidFill>
                <a:latin typeface="Century Gothic" panose="020B0502020202020204" pitchFamily="34" charset="0"/>
              </a:rPr>
              <a:t>avec son accompagnateur. L’enseignant dispense alors ses conseils aux deux parties pour bien commencer la période de conduite accompagnée.</a:t>
            </a:r>
            <a:br>
              <a:rPr lang="fr-FR" altLang="fr-FR" sz="1200" dirty="0">
                <a:solidFill>
                  <a:schemeClr val="bg1"/>
                </a:solidFill>
                <a:latin typeface="Century Gothic" panose="020B0502020202020204" pitchFamily="34" charset="0"/>
              </a:rPr>
            </a:br>
            <a:r>
              <a:rPr lang="fr-FR" altLang="fr-FR" sz="1200" dirty="0">
                <a:solidFill>
                  <a:schemeClr val="bg1"/>
                </a:solidFill>
                <a:latin typeface="Century Gothic" panose="020B0502020202020204" pitchFamily="34" charset="0"/>
              </a:rPr>
              <a:t/>
            </a:r>
            <a:br>
              <a:rPr lang="fr-FR" altLang="fr-FR" sz="1200" dirty="0">
                <a:solidFill>
                  <a:schemeClr val="bg1"/>
                </a:solidFill>
                <a:latin typeface="Century Gothic" panose="020B0502020202020204" pitchFamily="34" charset="0"/>
              </a:rPr>
            </a:br>
            <a:r>
              <a:rPr lang="fr-FR" altLang="fr-FR" sz="1200" b="1" dirty="0">
                <a:solidFill>
                  <a:srgbClr val="D0363B"/>
                </a:solidFill>
                <a:latin typeface="Century Gothic" panose="020B0502020202020204" pitchFamily="34" charset="0"/>
              </a:rPr>
              <a:t>&gt;&gt;</a:t>
            </a:r>
            <a:r>
              <a:rPr lang="fr-FR" altLang="fr-FR" sz="1200" dirty="0">
                <a:solidFill>
                  <a:schemeClr val="bg1"/>
                </a:solidFill>
                <a:latin typeface="Century Gothic" panose="020B0502020202020204" pitchFamily="34" charset="0"/>
              </a:rPr>
              <a:t> </a:t>
            </a:r>
            <a:r>
              <a:rPr lang="fr-FR" altLang="fr-FR" sz="1200" b="1" dirty="0">
                <a:solidFill>
                  <a:schemeClr val="bg1"/>
                </a:solidFill>
                <a:latin typeface="Century Gothic" panose="020B0502020202020204" pitchFamily="34" charset="0"/>
              </a:rPr>
              <a:t>1000 km </a:t>
            </a:r>
            <a:r>
              <a:rPr lang="fr-FR" altLang="fr-FR" sz="1200" dirty="0">
                <a:solidFill>
                  <a:schemeClr val="bg1"/>
                </a:solidFill>
                <a:latin typeface="Century Gothic" panose="020B0502020202020204" pitchFamily="34" charset="0"/>
              </a:rPr>
              <a:t>à parcourir pour </a:t>
            </a:r>
            <a:r>
              <a:rPr lang="fr-FR" altLang="fr-FR" sz="1200" b="1" u="sng" dirty="0">
                <a:solidFill>
                  <a:schemeClr val="bg1"/>
                </a:solidFill>
                <a:latin typeface="Century Gothic" panose="020B0502020202020204" pitchFamily="34" charset="0"/>
              </a:rPr>
              <a:t>PRATIQUER</a:t>
            </a:r>
            <a:r>
              <a:rPr lang="fr-FR" altLang="fr-FR" sz="1200" dirty="0">
                <a:solidFill>
                  <a:schemeClr val="bg1"/>
                </a:solidFill>
                <a:latin typeface="Century Gothic" panose="020B0502020202020204" pitchFamily="34" charset="0"/>
              </a:rPr>
              <a:t> et </a:t>
            </a:r>
            <a:r>
              <a:rPr lang="fr-FR" altLang="fr-FR" sz="1200" b="1" u="sng" dirty="0">
                <a:solidFill>
                  <a:schemeClr val="bg1"/>
                </a:solidFill>
                <a:latin typeface="Century Gothic" panose="020B0502020202020204" pitchFamily="34" charset="0"/>
              </a:rPr>
              <a:t>APPRÉHENDER SEREINEMENT</a:t>
            </a:r>
            <a:r>
              <a:rPr lang="fr-FR" altLang="fr-FR" sz="1200" b="1" dirty="0">
                <a:solidFill>
                  <a:schemeClr val="bg1"/>
                </a:solidFill>
                <a:latin typeface="Century Gothic" panose="020B0502020202020204" pitchFamily="34" charset="0"/>
              </a:rPr>
              <a:t> </a:t>
            </a:r>
            <a:r>
              <a:rPr lang="fr-FR" altLang="fr-FR" sz="1200" dirty="0">
                <a:solidFill>
                  <a:schemeClr val="bg1"/>
                </a:solidFill>
                <a:latin typeface="Century Gothic" panose="020B0502020202020204" pitchFamily="34" charset="0"/>
              </a:rPr>
              <a:t>l’examen du permis de conduire !</a:t>
            </a:r>
          </a:p>
        </p:txBody>
      </p:sp>
      <p:sp>
        <p:nvSpPr>
          <p:cNvPr id="38" name="ZoneTexte 37">
            <a:extLst>
              <a:ext uri="{FF2B5EF4-FFF2-40B4-BE49-F238E27FC236}">
                <a16:creationId xmlns:a16="http://schemas.microsoft.com/office/drawing/2014/main" id="{3FF8DCA4-04B8-4864-A3C6-6F5222CD8460}"/>
              </a:ext>
            </a:extLst>
          </p:cNvPr>
          <p:cNvSpPr txBox="1"/>
          <p:nvPr/>
        </p:nvSpPr>
        <p:spPr>
          <a:xfrm>
            <a:off x="465023" y="5431418"/>
            <a:ext cx="7513854" cy="738664"/>
          </a:xfrm>
          <a:prstGeom prst="rect">
            <a:avLst/>
          </a:prstGeom>
          <a:solidFill>
            <a:srgbClr val="F5F4EE"/>
          </a:solidFill>
          <a:ln>
            <a:solidFill>
              <a:srgbClr val="3D3E44"/>
            </a:solidFill>
            <a:prstDash val="solid"/>
          </a:ln>
        </p:spPr>
        <p:txBody>
          <a:bodyPr wrap="square" numCol="1" rtlCol="0">
            <a:spAutoFit/>
          </a:bodyPr>
          <a:lstStyle/>
          <a:p>
            <a:r>
              <a:rPr lang="fr-FR" altLang="fr-FR" sz="1400" b="1" u="sng" dirty="0">
                <a:solidFill>
                  <a:srgbClr val="D0363B"/>
                </a:solidFill>
                <a:latin typeface="Century Gothic" panose="020B0502020202020204" pitchFamily="34" charset="0"/>
              </a:rPr>
              <a:t>LES AVANTAGES DE LA CONDUITE SUPERVISÉE</a:t>
            </a:r>
            <a:r>
              <a:rPr lang="fr-FR" altLang="fr-FR" sz="1400" b="1" dirty="0">
                <a:solidFill>
                  <a:srgbClr val="D0363B"/>
                </a:solidFill>
                <a:latin typeface="Century Gothic" panose="020B0502020202020204" pitchFamily="34" charset="0"/>
              </a:rPr>
              <a:t> ?</a:t>
            </a:r>
            <a:r>
              <a:rPr lang="fr-FR" altLang="fr-FR" sz="1400" dirty="0">
                <a:latin typeface="Century Gothic" panose="020B0502020202020204" pitchFamily="34" charset="0"/>
              </a:rPr>
              <a:t/>
            </a:r>
            <a:br>
              <a:rPr lang="fr-FR" altLang="fr-FR" sz="1400" dirty="0">
                <a:latin typeface="Century Gothic" panose="020B0502020202020204" pitchFamily="34" charset="0"/>
              </a:rPr>
            </a:br>
            <a:r>
              <a:rPr lang="fr-FR" altLang="fr-FR" sz="1400" dirty="0">
                <a:latin typeface="Century Gothic" panose="020B0502020202020204" pitchFamily="34" charset="0"/>
              </a:rPr>
              <a:t>- Acquérir plus d’expériences de conduite &amp; approfondir ses acquis </a:t>
            </a:r>
            <a:br>
              <a:rPr lang="fr-FR" altLang="fr-FR" sz="1400" dirty="0">
                <a:latin typeface="Century Gothic" panose="020B0502020202020204" pitchFamily="34" charset="0"/>
              </a:rPr>
            </a:br>
            <a:r>
              <a:rPr lang="fr-FR" altLang="fr-FR" sz="1400" dirty="0">
                <a:latin typeface="Century Gothic" panose="020B0502020202020204" pitchFamily="34" charset="0"/>
              </a:rPr>
              <a:t>- Augmenter ses chances de réussite lors de l’examen pratique</a:t>
            </a:r>
            <a:endParaRPr lang="fr-FR" altLang="fr-FR" sz="900" i="1" dirty="0">
              <a:latin typeface="Century Gothic" panose="020B0502020202020204" pitchFamily="34" charset="0"/>
            </a:endParaRPr>
          </a:p>
        </p:txBody>
      </p:sp>
      <p:pic>
        <p:nvPicPr>
          <p:cNvPr id="20" name="Image 19">
            <a:extLst>
              <a:ext uri="{FF2B5EF4-FFF2-40B4-BE49-F238E27FC236}">
                <a16:creationId xmlns:a16="http://schemas.microsoft.com/office/drawing/2014/main" id="{41FDA4B7-44E2-4355-88BE-681D41CB2CF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7550789" y="5580130"/>
            <a:ext cx="856175" cy="855491"/>
          </a:xfrm>
          <a:prstGeom prst="rect">
            <a:avLst/>
          </a:prstGeom>
        </p:spPr>
      </p:pic>
      <p:sp>
        <p:nvSpPr>
          <p:cNvPr id="12" name="ZoneTexte 11">
            <a:extLst>
              <a:ext uri="{FF2B5EF4-FFF2-40B4-BE49-F238E27FC236}">
                <a16:creationId xmlns:a16="http://schemas.microsoft.com/office/drawing/2014/main" id="{F58DDC66-8B6B-498D-A123-7D6D6381A46E}"/>
              </a:ext>
            </a:extLst>
          </p:cNvPr>
          <p:cNvSpPr txBox="1"/>
          <p:nvPr/>
        </p:nvSpPr>
        <p:spPr>
          <a:xfrm>
            <a:off x="6922884" y="6509394"/>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1.7 DU LABEL DE L’ETAT</a:t>
            </a:r>
          </a:p>
        </p:txBody>
      </p:sp>
    </p:spTree>
    <p:extLst>
      <p:ext uri="{BB962C8B-B14F-4D97-AF65-F5344CB8AC3E}">
        <p14:creationId xmlns:p14="http://schemas.microsoft.com/office/powerpoint/2010/main" val="1310851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D7DF4503-5260-4DF6-91A6-AEC9A57CB0A5}"/>
              </a:ext>
            </a:extLst>
          </p:cNvPr>
          <p:cNvSpPr/>
          <p:nvPr/>
        </p:nvSpPr>
        <p:spPr>
          <a:xfrm>
            <a:off x="8159931" y="6222914"/>
            <a:ext cx="653143" cy="143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53" name="Triangle rectangle 52">
            <a:extLst>
              <a:ext uri="{FF2B5EF4-FFF2-40B4-BE49-F238E27FC236}">
                <a16:creationId xmlns:a16="http://schemas.microsoft.com/office/drawing/2014/main" id="{999EF177-2EDD-47E4-A3E8-0E1AC2F887E8}"/>
              </a:ext>
            </a:extLst>
          </p:cNvPr>
          <p:cNvSpPr/>
          <p:nvPr/>
        </p:nvSpPr>
        <p:spPr>
          <a:xfrm rot="10800000">
            <a:off x="8456631" y="6366154"/>
            <a:ext cx="281287" cy="201146"/>
          </a:xfrm>
          <a:prstGeom prst="rtTriangle">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31" name="ZoneTexte 30">
            <a:extLst>
              <a:ext uri="{FF2B5EF4-FFF2-40B4-BE49-F238E27FC236}">
                <a16:creationId xmlns:a16="http://schemas.microsoft.com/office/drawing/2014/main" id="{D0C19008-7AA4-4623-8D02-0E973CE8FD4D}"/>
              </a:ext>
            </a:extLst>
          </p:cNvPr>
          <p:cNvSpPr txBox="1"/>
          <p:nvPr/>
        </p:nvSpPr>
        <p:spPr>
          <a:xfrm>
            <a:off x="1950581" y="675896"/>
            <a:ext cx="6728396" cy="1077218"/>
          </a:xfrm>
          <a:prstGeom prst="rect">
            <a:avLst/>
          </a:prstGeom>
          <a:noFill/>
          <a:ln w="6350">
            <a:noFill/>
          </a:ln>
        </p:spPr>
        <p:txBody>
          <a:bodyPr wrap="square" numCol="1" rtlCol="0">
            <a:spAutoFit/>
          </a:bodyPr>
          <a:lstStyle/>
          <a:p>
            <a:pPr algn="r"/>
            <a:r>
              <a:rPr lang="fr-FR" altLang="fr-FR" sz="3200" b="1" u="sng" dirty="0">
                <a:solidFill>
                  <a:srgbClr val="D0363B"/>
                </a:solidFill>
                <a:latin typeface="Century Gothic" panose="020B0502020202020204" pitchFamily="34" charset="0"/>
              </a:rPr>
              <a:t>APPRENDRE GRÂCE À</a:t>
            </a:r>
            <a:r>
              <a:rPr lang="fr-FR" altLang="fr-FR" sz="3200" u="sng" dirty="0">
                <a:latin typeface="Century Gothic" panose="020B0502020202020204" pitchFamily="34" charset="0"/>
              </a:rPr>
              <a:t> </a:t>
            </a:r>
            <a:br>
              <a:rPr lang="fr-FR" altLang="fr-FR" sz="3200" u="sng" dirty="0">
                <a:latin typeface="Century Gothic" panose="020B0502020202020204" pitchFamily="34" charset="0"/>
              </a:rPr>
            </a:br>
            <a:r>
              <a:rPr lang="fr-FR" altLang="fr-FR" sz="3200" u="sng" dirty="0">
                <a:latin typeface="Century Gothic" panose="020B0502020202020204" pitchFamily="34" charset="0"/>
              </a:rPr>
              <a:t>LA CONDUITE SUPERVISÉE</a:t>
            </a:r>
          </a:p>
        </p:txBody>
      </p:sp>
      <p:pic>
        <p:nvPicPr>
          <p:cNvPr id="9" name="Image 8">
            <a:extLst>
              <a:ext uri="{FF2B5EF4-FFF2-40B4-BE49-F238E27FC236}">
                <a16:creationId xmlns:a16="http://schemas.microsoft.com/office/drawing/2014/main" id="{230AC5D0-033D-48E7-B6EC-8FBEE1469D1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12323" y="5623899"/>
            <a:ext cx="856175" cy="855491"/>
          </a:xfrm>
          <a:prstGeom prst="rect">
            <a:avLst/>
          </a:prstGeom>
        </p:spPr>
      </p:pic>
      <p:pic>
        <p:nvPicPr>
          <p:cNvPr id="22" name="Image 21">
            <a:extLst>
              <a:ext uri="{FF2B5EF4-FFF2-40B4-BE49-F238E27FC236}">
                <a16:creationId xmlns:a16="http://schemas.microsoft.com/office/drawing/2014/main" id="{69C0998F-8FA3-4496-8A53-DE7215AB360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65023" y="675896"/>
            <a:ext cx="2325853" cy="1550568"/>
          </a:xfrm>
          <a:prstGeom prst="rect">
            <a:avLst/>
          </a:prstGeom>
        </p:spPr>
      </p:pic>
      <p:sp>
        <p:nvSpPr>
          <p:cNvPr id="10" name="Rectangle 9">
            <a:extLst>
              <a:ext uri="{FF2B5EF4-FFF2-40B4-BE49-F238E27FC236}">
                <a16:creationId xmlns:a16="http://schemas.microsoft.com/office/drawing/2014/main" id="{8137BA44-02FC-4DA0-A09B-E90091822F9C}"/>
              </a:ext>
            </a:extLst>
          </p:cNvPr>
          <p:cNvSpPr/>
          <p:nvPr/>
        </p:nvSpPr>
        <p:spPr>
          <a:xfrm>
            <a:off x="465023" y="2362089"/>
            <a:ext cx="8213954" cy="2100853"/>
          </a:xfrm>
          <a:prstGeom prst="rect">
            <a:avLst/>
          </a:prstGeom>
          <a:solidFill>
            <a:srgbClr val="3D3E44"/>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11" name="ZoneTexte 10">
            <a:extLst>
              <a:ext uri="{FF2B5EF4-FFF2-40B4-BE49-F238E27FC236}">
                <a16:creationId xmlns:a16="http://schemas.microsoft.com/office/drawing/2014/main" id="{D0DD2B59-C0B2-4618-8085-8D0D9B70B862}"/>
              </a:ext>
            </a:extLst>
          </p:cNvPr>
          <p:cNvSpPr txBox="1"/>
          <p:nvPr/>
        </p:nvSpPr>
        <p:spPr>
          <a:xfrm>
            <a:off x="534304" y="2801762"/>
            <a:ext cx="5331572" cy="1384995"/>
          </a:xfrm>
          <a:prstGeom prst="rect">
            <a:avLst/>
          </a:prstGeom>
          <a:noFill/>
        </p:spPr>
        <p:txBody>
          <a:bodyPr wrap="square" numCol="1" rtlCol="0">
            <a:spAutoFit/>
          </a:bodyPr>
          <a:lstStyle/>
          <a:p>
            <a:pPr marL="285750" indent="-285750">
              <a:buFontTx/>
              <a:buChar char="-"/>
            </a:pPr>
            <a:r>
              <a:rPr lang="fr-FR" altLang="fr-FR" sz="1200" dirty="0">
                <a:solidFill>
                  <a:schemeClr val="bg1"/>
                </a:solidFill>
                <a:latin typeface="Century Gothic" panose="020B0502020202020204" pitchFamily="34" charset="0"/>
              </a:rPr>
              <a:t>Avoir </a:t>
            </a:r>
            <a:r>
              <a:rPr lang="fr-FR" altLang="fr-FR" sz="1200" b="1" dirty="0">
                <a:solidFill>
                  <a:schemeClr val="bg1"/>
                </a:solidFill>
                <a:latin typeface="Century Gothic" panose="020B0502020202020204" pitchFamily="34" charset="0"/>
              </a:rPr>
              <a:t>18 ans ou plus</a:t>
            </a:r>
          </a:p>
          <a:p>
            <a:pPr marL="285750" indent="-285750">
              <a:buFontTx/>
              <a:buChar char="-"/>
            </a:pPr>
            <a:r>
              <a:rPr lang="fr-FR" altLang="fr-FR" sz="1200" dirty="0">
                <a:solidFill>
                  <a:schemeClr val="bg1"/>
                </a:solidFill>
                <a:latin typeface="Century Gothic" panose="020B0502020202020204" pitchFamily="34" charset="0"/>
              </a:rPr>
              <a:t>Obtenir </a:t>
            </a:r>
            <a:r>
              <a:rPr lang="fr-FR" altLang="fr-FR" sz="1200" b="1" dirty="0">
                <a:solidFill>
                  <a:schemeClr val="bg1"/>
                </a:solidFill>
                <a:latin typeface="Century Gothic" panose="020B0502020202020204" pitchFamily="34" charset="0"/>
              </a:rPr>
              <a:t>l’accord de l’assureur du véhicule</a:t>
            </a:r>
          </a:p>
          <a:p>
            <a:pPr marL="285750" indent="-285750">
              <a:buFontTx/>
              <a:buChar char="-"/>
            </a:pPr>
            <a:r>
              <a:rPr lang="fr-FR" altLang="fr-FR" sz="1200" dirty="0">
                <a:solidFill>
                  <a:schemeClr val="bg1"/>
                </a:solidFill>
                <a:latin typeface="Century Gothic" panose="020B0502020202020204" pitchFamily="34" charset="0"/>
              </a:rPr>
              <a:t>Avoir réussi </a:t>
            </a:r>
            <a:r>
              <a:rPr lang="fr-FR" altLang="fr-FR" sz="1200" b="1" dirty="0">
                <a:solidFill>
                  <a:schemeClr val="bg1"/>
                </a:solidFill>
                <a:latin typeface="Century Gothic" panose="020B0502020202020204" pitchFamily="34" charset="0"/>
              </a:rPr>
              <a:t>l’examen théorique</a:t>
            </a:r>
            <a:r>
              <a:rPr lang="fr-FR" altLang="fr-FR" sz="1200" dirty="0">
                <a:solidFill>
                  <a:schemeClr val="bg1"/>
                </a:solidFill>
                <a:latin typeface="Century Gothic" panose="020B0502020202020204" pitchFamily="34" charset="0"/>
              </a:rPr>
              <a:t> du code de la route</a:t>
            </a:r>
          </a:p>
          <a:p>
            <a:pPr marL="285750" indent="-285750">
              <a:buFontTx/>
              <a:buChar char="-"/>
            </a:pPr>
            <a:r>
              <a:rPr lang="fr-FR" altLang="fr-FR" sz="1200" dirty="0">
                <a:solidFill>
                  <a:schemeClr val="bg1"/>
                </a:solidFill>
                <a:latin typeface="Century Gothic" panose="020B0502020202020204" pitchFamily="34" charset="0"/>
              </a:rPr>
              <a:t>Avoir suivi une </a:t>
            </a:r>
            <a:r>
              <a:rPr lang="fr-FR" altLang="fr-FR" sz="1200" b="1" dirty="0">
                <a:solidFill>
                  <a:schemeClr val="bg1"/>
                </a:solidFill>
                <a:latin typeface="Century Gothic" panose="020B0502020202020204" pitchFamily="34" charset="0"/>
              </a:rPr>
              <a:t>formation pratique </a:t>
            </a:r>
            <a:r>
              <a:rPr lang="fr-FR" altLang="fr-FR" sz="1200" dirty="0">
                <a:solidFill>
                  <a:schemeClr val="bg1"/>
                </a:solidFill>
                <a:latin typeface="Century Gothic" panose="020B0502020202020204" pitchFamily="34" charset="0"/>
              </a:rPr>
              <a:t>avec un enseignant expert</a:t>
            </a:r>
            <a:br>
              <a:rPr lang="fr-FR" altLang="fr-FR" sz="1200" dirty="0">
                <a:solidFill>
                  <a:schemeClr val="bg1"/>
                </a:solidFill>
                <a:latin typeface="Century Gothic" panose="020B0502020202020204" pitchFamily="34" charset="0"/>
              </a:rPr>
            </a:br>
            <a:r>
              <a:rPr lang="fr-FR" altLang="fr-FR" sz="1200" dirty="0">
                <a:solidFill>
                  <a:schemeClr val="bg1"/>
                </a:solidFill>
                <a:latin typeface="Century Gothic" panose="020B0502020202020204" pitchFamily="34" charset="0"/>
              </a:rPr>
              <a:t>de l’école de conduite (</a:t>
            </a:r>
            <a:r>
              <a:rPr lang="fr-FR" altLang="fr-FR" sz="1200" b="1" dirty="0">
                <a:solidFill>
                  <a:schemeClr val="bg1"/>
                </a:solidFill>
                <a:latin typeface="Century Gothic" panose="020B0502020202020204" pitchFamily="34" charset="0"/>
              </a:rPr>
              <a:t>20 heures minimum</a:t>
            </a:r>
            <a:r>
              <a:rPr lang="fr-FR" altLang="fr-FR" sz="1200" dirty="0">
                <a:solidFill>
                  <a:schemeClr val="bg1"/>
                </a:solidFill>
                <a:latin typeface="Century Gothic" panose="020B0502020202020204" pitchFamily="34" charset="0"/>
              </a:rPr>
              <a:t>)</a:t>
            </a:r>
          </a:p>
          <a:p>
            <a:pPr marL="285750" indent="-285750">
              <a:buFontTx/>
              <a:buChar char="-"/>
            </a:pPr>
            <a:r>
              <a:rPr lang="fr-FR" altLang="fr-FR" sz="1200" dirty="0">
                <a:solidFill>
                  <a:schemeClr val="bg1"/>
                </a:solidFill>
                <a:latin typeface="Century Gothic" panose="020B0502020202020204" pitchFamily="34" charset="0"/>
              </a:rPr>
              <a:t>Bénéficier d’une </a:t>
            </a:r>
            <a:r>
              <a:rPr lang="fr-FR" altLang="fr-FR" sz="1200" b="1" dirty="0">
                <a:solidFill>
                  <a:schemeClr val="bg1"/>
                </a:solidFill>
                <a:latin typeface="Century Gothic" panose="020B0502020202020204" pitchFamily="34" charset="0"/>
              </a:rPr>
              <a:t>évaluation favorable </a:t>
            </a:r>
            <a:r>
              <a:rPr lang="fr-FR" altLang="fr-FR" sz="1200" dirty="0">
                <a:solidFill>
                  <a:schemeClr val="bg1"/>
                </a:solidFill>
                <a:latin typeface="Century Gothic" panose="020B0502020202020204" pitchFamily="34" charset="0"/>
              </a:rPr>
              <a:t>de la part de son</a:t>
            </a:r>
            <a:br>
              <a:rPr lang="fr-FR" altLang="fr-FR" sz="1200" dirty="0">
                <a:solidFill>
                  <a:schemeClr val="bg1"/>
                </a:solidFill>
                <a:latin typeface="Century Gothic" panose="020B0502020202020204" pitchFamily="34" charset="0"/>
              </a:rPr>
            </a:br>
            <a:r>
              <a:rPr lang="fr-FR" altLang="fr-FR" sz="1200" dirty="0">
                <a:solidFill>
                  <a:schemeClr val="bg1"/>
                </a:solidFill>
                <a:latin typeface="Century Gothic" panose="020B0502020202020204" pitchFamily="34" charset="0"/>
              </a:rPr>
              <a:t>enseignant de la conduite</a:t>
            </a:r>
          </a:p>
        </p:txBody>
      </p:sp>
      <p:sp>
        <p:nvSpPr>
          <p:cNvPr id="12" name="Losange 11">
            <a:extLst>
              <a:ext uri="{FF2B5EF4-FFF2-40B4-BE49-F238E27FC236}">
                <a16:creationId xmlns:a16="http://schemas.microsoft.com/office/drawing/2014/main" id="{CC1B67EB-293A-487A-AF39-583CFFD90F2D}"/>
              </a:ext>
            </a:extLst>
          </p:cNvPr>
          <p:cNvSpPr/>
          <p:nvPr/>
        </p:nvSpPr>
        <p:spPr>
          <a:xfrm>
            <a:off x="5583026" y="1905928"/>
            <a:ext cx="3122147" cy="2848687"/>
          </a:xfrm>
          <a:prstGeom prst="diamond">
            <a:avLst/>
          </a:prstGeom>
          <a:solidFill>
            <a:srgbClr val="F5F4EE"/>
          </a:solidFill>
          <a:ln>
            <a:solidFill>
              <a:srgbClr val="3D3E44"/>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13" name="ZoneTexte 12">
            <a:extLst>
              <a:ext uri="{FF2B5EF4-FFF2-40B4-BE49-F238E27FC236}">
                <a16:creationId xmlns:a16="http://schemas.microsoft.com/office/drawing/2014/main" id="{0CA71E60-6914-4FF7-BA1E-B858CC9887EC}"/>
              </a:ext>
            </a:extLst>
          </p:cNvPr>
          <p:cNvSpPr txBox="1"/>
          <p:nvPr/>
        </p:nvSpPr>
        <p:spPr>
          <a:xfrm>
            <a:off x="6023823" y="2653151"/>
            <a:ext cx="2197916" cy="461665"/>
          </a:xfrm>
          <a:prstGeom prst="rect">
            <a:avLst/>
          </a:prstGeom>
          <a:noFill/>
        </p:spPr>
        <p:txBody>
          <a:bodyPr wrap="square" numCol="1" rtlCol="0">
            <a:spAutoFit/>
          </a:bodyPr>
          <a:lstStyle/>
          <a:p>
            <a:pPr algn="ctr"/>
            <a:r>
              <a:rPr lang="fr-FR" altLang="fr-FR" sz="1200" b="1" u="sng" dirty="0">
                <a:solidFill>
                  <a:srgbClr val="D0363B"/>
                </a:solidFill>
                <a:latin typeface="Century Gothic" panose="020B0502020202020204" pitchFamily="34" charset="0"/>
              </a:rPr>
              <a:t>QUAND CHOISIR</a:t>
            </a:r>
            <a:br>
              <a:rPr lang="fr-FR" altLang="fr-FR" sz="1200" b="1" u="sng" dirty="0">
                <a:solidFill>
                  <a:srgbClr val="D0363B"/>
                </a:solidFill>
                <a:latin typeface="Century Gothic" panose="020B0502020202020204" pitchFamily="34" charset="0"/>
              </a:rPr>
            </a:br>
            <a:r>
              <a:rPr lang="fr-FR" altLang="fr-FR" sz="1200" b="1" u="sng" dirty="0">
                <a:solidFill>
                  <a:srgbClr val="D0363B"/>
                </a:solidFill>
                <a:latin typeface="Century Gothic" panose="020B0502020202020204" pitchFamily="34" charset="0"/>
              </a:rPr>
              <a:t>LA CONDUITE SUPERVISÉE ?</a:t>
            </a:r>
          </a:p>
        </p:txBody>
      </p:sp>
      <p:sp>
        <p:nvSpPr>
          <p:cNvPr id="14" name="ZoneTexte 13">
            <a:extLst>
              <a:ext uri="{FF2B5EF4-FFF2-40B4-BE49-F238E27FC236}">
                <a16:creationId xmlns:a16="http://schemas.microsoft.com/office/drawing/2014/main" id="{62BE09E6-BC58-426C-A67B-0964C6385A2E}"/>
              </a:ext>
            </a:extLst>
          </p:cNvPr>
          <p:cNvSpPr txBox="1"/>
          <p:nvPr/>
        </p:nvSpPr>
        <p:spPr>
          <a:xfrm>
            <a:off x="5788932" y="3202727"/>
            <a:ext cx="2667699" cy="600164"/>
          </a:xfrm>
          <a:prstGeom prst="rect">
            <a:avLst/>
          </a:prstGeom>
          <a:noFill/>
        </p:spPr>
        <p:txBody>
          <a:bodyPr wrap="square" numCol="1" rtlCol="0">
            <a:spAutoFit/>
          </a:bodyPr>
          <a:lstStyle/>
          <a:p>
            <a:pPr algn="ctr"/>
            <a:r>
              <a:rPr lang="fr-FR" altLang="fr-FR" sz="1100" b="1" dirty="0">
                <a:latin typeface="Century Gothic" panose="020B0502020202020204" pitchFamily="34" charset="0"/>
              </a:rPr>
              <a:t>&gt;&gt;</a:t>
            </a:r>
            <a:r>
              <a:rPr lang="fr-FR" altLang="fr-FR" sz="1100" dirty="0">
                <a:latin typeface="Century Gothic" panose="020B0502020202020204" pitchFamily="34" charset="0"/>
              </a:rPr>
              <a:t> Au moment de votre </a:t>
            </a:r>
            <a:r>
              <a:rPr lang="fr-FR" altLang="fr-FR" sz="1100" b="1" dirty="0">
                <a:latin typeface="Century Gothic" panose="020B0502020202020204" pitchFamily="34" charset="0"/>
              </a:rPr>
              <a:t>inscription</a:t>
            </a:r>
            <a:br>
              <a:rPr lang="fr-FR" altLang="fr-FR" sz="1100" b="1" dirty="0">
                <a:latin typeface="Century Gothic" panose="020B0502020202020204" pitchFamily="34" charset="0"/>
              </a:rPr>
            </a:br>
            <a:r>
              <a:rPr lang="fr-FR" altLang="fr-FR" sz="1100" b="1" dirty="0">
                <a:latin typeface="Century Gothic" panose="020B0502020202020204" pitchFamily="34" charset="0"/>
              </a:rPr>
              <a:t>&gt;&gt;</a:t>
            </a:r>
            <a:r>
              <a:rPr lang="fr-FR" altLang="fr-FR" sz="1100" dirty="0">
                <a:latin typeface="Century Gothic" panose="020B0502020202020204" pitchFamily="34" charset="0"/>
              </a:rPr>
              <a:t> </a:t>
            </a:r>
            <a:r>
              <a:rPr lang="fr-FR" altLang="fr-FR" sz="1100" b="1" dirty="0">
                <a:latin typeface="Century Gothic" panose="020B0502020202020204" pitchFamily="34" charset="0"/>
              </a:rPr>
              <a:t>Suite à un échec </a:t>
            </a:r>
            <a:r>
              <a:rPr lang="fr-FR" altLang="fr-FR" sz="1100" dirty="0">
                <a:latin typeface="Century Gothic" panose="020B0502020202020204" pitchFamily="34" charset="0"/>
              </a:rPr>
              <a:t>lors de</a:t>
            </a:r>
            <a:br>
              <a:rPr lang="fr-FR" altLang="fr-FR" sz="1100" dirty="0">
                <a:latin typeface="Century Gothic" panose="020B0502020202020204" pitchFamily="34" charset="0"/>
              </a:rPr>
            </a:br>
            <a:r>
              <a:rPr lang="fr-FR" altLang="fr-FR" sz="1100" dirty="0">
                <a:latin typeface="Century Gothic" panose="020B0502020202020204" pitchFamily="34" charset="0"/>
              </a:rPr>
              <a:t>votre examen pratique </a:t>
            </a:r>
          </a:p>
        </p:txBody>
      </p:sp>
      <p:sp>
        <p:nvSpPr>
          <p:cNvPr id="26" name="Rectangle 25">
            <a:extLst>
              <a:ext uri="{FF2B5EF4-FFF2-40B4-BE49-F238E27FC236}">
                <a16:creationId xmlns:a16="http://schemas.microsoft.com/office/drawing/2014/main" id="{14F5BFAF-FBAA-44B5-8E09-DFE6F0D8AF47}"/>
              </a:ext>
            </a:extLst>
          </p:cNvPr>
          <p:cNvSpPr/>
          <p:nvPr/>
        </p:nvSpPr>
        <p:spPr>
          <a:xfrm>
            <a:off x="534304" y="2429120"/>
            <a:ext cx="2850452" cy="327184"/>
          </a:xfrm>
          <a:prstGeom prst="rect">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altLang="fr-FR" sz="1600" b="1" dirty="0">
                <a:solidFill>
                  <a:srgbClr val="3D3E44"/>
                </a:solidFill>
                <a:latin typeface="Century Gothic" panose="020B0502020202020204" pitchFamily="34" charset="0"/>
              </a:rPr>
              <a:t>LES CONDITIONS ? </a:t>
            </a:r>
          </a:p>
        </p:txBody>
      </p:sp>
      <p:sp>
        <p:nvSpPr>
          <p:cNvPr id="16" name="Rectangle 15">
            <a:extLst>
              <a:ext uri="{FF2B5EF4-FFF2-40B4-BE49-F238E27FC236}">
                <a16:creationId xmlns:a16="http://schemas.microsoft.com/office/drawing/2014/main" id="{FC047E88-FCA5-4CE7-9B4D-29BC69BAE5F0}"/>
              </a:ext>
            </a:extLst>
          </p:cNvPr>
          <p:cNvSpPr/>
          <p:nvPr/>
        </p:nvSpPr>
        <p:spPr>
          <a:xfrm>
            <a:off x="1085690" y="4236958"/>
            <a:ext cx="2426110" cy="2012884"/>
          </a:xfrm>
          <a:prstGeom prst="rect">
            <a:avLst/>
          </a:prstGeom>
          <a:solidFill>
            <a:srgbClr val="F5F4EE"/>
          </a:solidFill>
          <a:ln w="3175">
            <a:solidFill>
              <a:srgbClr val="3D3E44"/>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fontAlgn="base"/>
            <a:endParaRPr lang="fr-FR" altLang="fr-FR" sz="1000" dirty="0">
              <a:solidFill>
                <a:srgbClr val="3D3E44"/>
              </a:solidFill>
              <a:latin typeface="Century Gothic" panose="020B0502020202020204" pitchFamily="34" charset="0"/>
            </a:endParaRPr>
          </a:p>
          <a:p>
            <a:pPr fontAlgn="base"/>
            <a:endParaRPr lang="fr-FR" altLang="fr-FR" sz="1000" dirty="0">
              <a:solidFill>
                <a:srgbClr val="3D3E44"/>
              </a:solidFill>
              <a:latin typeface="Century Gothic" panose="020B0502020202020204" pitchFamily="34" charset="0"/>
            </a:endParaRPr>
          </a:p>
          <a:p>
            <a:pPr marL="171450" indent="-171450" fontAlgn="base">
              <a:buFontTx/>
              <a:buChar char="-"/>
            </a:pPr>
            <a:r>
              <a:rPr lang="fr-FR" altLang="fr-FR" sz="1000" dirty="0">
                <a:solidFill>
                  <a:srgbClr val="3D3E44"/>
                </a:solidFill>
                <a:latin typeface="Century Gothic" panose="020B0502020202020204" pitchFamily="34" charset="0"/>
              </a:rPr>
              <a:t>Être titulaire du </a:t>
            </a:r>
            <a:r>
              <a:rPr lang="fr-FR" altLang="fr-FR" sz="1000" b="1" dirty="0">
                <a:solidFill>
                  <a:srgbClr val="3D3E44"/>
                </a:solidFill>
                <a:latin typeface="Century Gothic" panose="020B0502020202020204" pitchFamily="34" charset="0"/>
              </a:rPr>
              <a:t>permis B depuis au moins 5 ans </a:t>
            </a:r>
            <a:r>
              <a:rPr lang="fr-FR" altLang="fr-FR" sz="1000" dirty="0">
                <a:solidFill>
                  <a:srgbClr val="3D3E44"/>
                </a:solidFill>
                <a:latin typeface="Century Gothic" panose="020B0502020202020204" pitchFamily="34" charset="0"/>
              </a:rPr>
              <a:t>(sans interruption)</a:t>
            </a:r>
          </a:p>
          <a:p>
            <a:pPr marL="171450" indent="-171450" fontAlgn="base">
              <a:buFontTx/>
              <a:buChar char="-"/>
            </a:pPr>
            <a:r>
              <a:rPr lang="fr-FR" altLang="fr-FR" sz="1000" dirty="0">
                <a:solidFill>
                  <a:srgbClr val="3D3E44"/>
                </a:solidFill>
                <a:latin typeface="Century Gothic" panose="020B0502020202020204" pitchFamily="34" charset="0"/>
              </a:rPr>
              <a:t>Obtenir </a:t>
            </a:r>
            <a:r>
              <a:rPr lang="fr-FR" altLang="fr-FR" sz="1000" b="1" dirty="0">
                <a:solidFill>
                  <a:srgbClr val="3D3E44"/>
                </a:solidFill>
                <a:latin typeface="Century Gothic" panose="020B0502020202020204" pitchFamily="34" charset="0"/>
              </a:rPr>
              <a:t>l'accord de son assureur</a:t>
            </a:r>
          </a:p>
          <a:p>
            <a:pPr marL="171450" indent="-171450" fontAlgn="base">
              <a:buFontTx/>
              <a:buChar char="-"/>
            </a:pPr>
            <a:r>
              <a:rPr lang="fr-FR" altLang="fr-FR" sz="1000" b="1" dirty="0">
                <a:solidFill>
                  <a:srgbClr val="3D3E44"/>
                </a:solidFill>
                <a:latin typeface="Century Gothic" panose="020B0502020202020204" pitchFamily="34" charset="0"/>
              </a:rPr>
              <a:t>Figurer dans le contrat </a:t>
            </a:r>
            <a:r>
              <a:rPr lang="fr-FR" altLang="fr-FR" sz="1000" dirty="0">
                <a:solidFill>
                  <a:srgbClr val="3D3E44"/>
                </a:solidFill>
                <a:latin typeface="Century Gothic" panose="020B0502020202020204" pitchFamily="34" charset="0"/>
              </a:rPr>
              <a:t>signé avec l'école de conduite</a:t>
            </a:r>
          </a:p>
          <a:p>
            <a:pPr fontAlgn="base"/>
            <a:endParaRPr lang="fr-FR" altLang="fr-FR" sz="1000" dirty="0">
              <a:solidFill>
                <a:srgbClr val="3D3E44"/>
              </a:solidFill>
              <a:latin typeface="Century Gothic" panose="020B0502020202020204" pitchFamily="34" charset="0"/>
            </a:endParaRPr>
          </a:p>
          <a:p>
            <a:pPr fontAlgn="base"/>
            <a:r>
              <a:rPr lang="fr-FR" altLang="fr-FR" sz="1000" b="1" u="sng" dirty="0">
                <a:solidFill>
                  <a:srgbClr val="3D3E44"/>
                </a:solidFill>
                <a:latin typeface="Century Gothic" panose="020B0502020202020204" pitchFamily="34" charset="0"/>
              </a:rPr>
              <a:t>A NOTER</a:t>
            </a:r>
          </a:p>
          <a:p>
            <a:pPr fontAlgn="base"/>
            <a:r>
              <a:rPr lang="fr-FR" altLang="fr-FR" sz="1000" i="1" dirty="0">
                <a:solidFill>
                  <a:srgbClr val="3D3E44"/>
                </a:solidFill>
                <a:latin typeface="Century Gothic" panose="020B0502020202020204" pitchFamily="34" charset="0"/>
              </a:rPr>
              <a:t>Il est possible d'avoir plusieurs accompagnateurs, également hors du cadre familial.</a:t>
            </a:r>
          </a:p>
        </p:txBody>
      </p:sp>
      <p:sp>
        <p:nvSpPr>
          <p:cNvPr id="32" name="Rectangle 31">
            <a:extLst>
              <a:ext uri="{FF2B5EF4-FFF2-40B4-BE49-F238E27FC236}">
                <a16:creationId xmlns:a16="http://schemas.microsoft.com/office/drawing/2014/main" id="{0EF72C85-83C0-4649-B2B0-BE92B57FF1B2}"/>
              </a:ext>
            </a:extLst>
          </p:cNvPr>
          <p:cNvSpPr/>
          <p:nvPr/>
        </p:nvSpPr>
        <p:spPr>
          <a:xfrm>
            <a:off x="3564192" y="4236958"/>
            <a:ext cx="2426110" cy="2012884"/>
          </a:xfrm>
          <a:prstGeom prst="rect">
            <a:avLst/>
          </a:prstGeom>
          <a:solidFill>
            <a:srgbClr val="F5F4EE"/>
          </a:solidFill>
          <a:ln w="3175">
            <a:solidFill>
              <a:srgbClr val="3D3E44"/>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fontAlgn="base"/>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r>
              <a:rPr lang="fr-FR" altLang="fr-FR" sz="1000" dirty="0">
                <a:solidFill>
                  <a:srgbClr val="3D3E44"/>
                </a:solidFill>
                <a:latin typeface="Century Gothic" panose="020B0502020202020204" pitchFamily="34" charset="0"/>
              </a:rPr>
              <a:t>Comme pour le permis B classique, la </a:t>
            </a:r>
            <a:r>
              <a:rPr lang="fr-FR" altLang="fr-FR" sz="1000" b="1" dirty="0">
                <a:solidFill>
                  <a:srgbClr val="3D3E44"/>
                </a:solidFill>
                <a:latin typeface="Century Gothic" panose="020B0502020202020204" pitchFamily="34" charset="0"/>
              </a:rPr>
              <a:t>période probatoire est de 3 ans</a:t>
            </a:r>
            <a:r>
              <a:rPr lang="fr-FR" altLang="fr-FR" sz="1000" dirty="0">
                <a:solidFill>
                  <a:srgbClr val="3D3E44"/>
                </a:solidFill>
                <a:latin typeface="Century Gothic" panose="020B0502020202020204" pitchFamily="34" charset="0"/>
              </a:rPr>
              <a:t/>
            </a:r>
            <a:br>
              <a:rPr lang="fr-FR" altLang="fr-FR" sz="1000" dirty="0">
                <a:solidFill>
                  <a:srgbClr val="3D3E44"/>
                </a:solidFill>
                <a:latin typeface="Century Gothic" panose="020B0502020202020204" pitchFamily="34" charset="0"/>
              </a:rPr>
            </a:br>
            <a:r>
              <a:rPr lang="fr-FR" altLang="fr-FR" sz="1000" dirty="0">
                <a:solidFill>
                  <a:srgbClr val="3D3E44"/>
                </a:solidFill>
                <a:latin typeface="Century Gothic" panose="020B0502020202020204" pitchFamily="34" charset="0"/>
              </a:rPr>
              <a:t>(6 points à l’obtention du permis et 12 points au bout de 3 ans sans infraction)</a:t>
            </a:r>
            <a:br>
              <a:rPr lang="fr-FR" altLang="fr-FR" sz="1000" dirty="0">
                <a:solidFill>
                  <a:srgbClr val="3D3E44"/>
                </a:solidFill>
                <a:latin typeface="Century Gothic" panose="020B0502020202020204" pitchFamily="34" charset="0"/>
              </a:rPr>
            </a:br>
            <a:r>
              <a:rPr lang="fr-FR" altLang="fr-FR" sz="1000" dirty="0">
                <a:solidFill>
                  <a:srgbClr val="3D3E44"/>
                </a:solidFill>
                <a:latin typeface="Century Gothic" panose="020B0502020202020204" pitchFamily="34" charset="0"/>
              </a:rPr>
              <a:t/>
            </a:r>
            <a:br>
              <a:rPr lang="fr-FR" altLang="fr-FR" sz="1000" dirty="0">
                <a:solidFill>
                  <a:srgbClr val="3D3E44"/>
                </a:solidFill>
                <a:latin typeface="Century Gothic" panose="020B0502020202020204" pitchFamily="34" charset="0"/>
              </a:rPr>
            </a:br>
            <a:r>
              <a:rPr lang="fr-FR" altLang="fr-FR" sz="1000" dirty="0">
                <a:solidFill>
                  <a:srgbClr val="3D3E44"/>
                </a:solidFill>
                <a:latin typeface="Century Gothic" panose="020B0502020202020204" pitchFamily="34" charset="0"/>
              </a:rPr>
              <a:t>L’élève ne bénéficie pas nécessairement de tarifs préférentiels en souscrivant son assurance « jeune conducteur » </a:t>
            </a: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endParaRPr lang="fr-FR" altLang="fr-FR" sz="1000" i="1" dirty="0">
              <a:solidFill>
                <a:srgbClr val="3D3E44"/>
              </a:solidFill>
              <a:latin typeface="Century Gothic" panose="020B0502020202020204" pitchFamily="34" charset="0"/>
            </a:endParaRPr>
          </a:p>
        </p:txBody>
      </p:sp>
      <p:sp>
        <p:nvSpPr>
          <p:cNvPr id="17" name="Rectangle 16">
            <a:extLst>
              <a:ext uri="{FF2B5EF4-FFF2-40B4-BE49-F238E27FC236}">
                <a16:creationId xmlns:a16="http://schemas.microsoft.com/office/drawing/2014/main" id="{317805CC-9552-4904-BAD4-739B9DBD8980}"/>
              </a:ext>
            </a:extLst>
          </p:cNvPr>
          <p:cNvSpPr/>
          <p:nvPr/>
        </p:nvSpPr>
        <p:spPr>
          <a:xfrm>
            <a:off x="1090830" y="4242513"/>
            <a:ext cx="2426110" cy="334098"/>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fr-FR" altLang="fr-FR" sz="900" b="1" dirty="0">
                <a:latin typeface="Century Gothic" panose="020B0502020202020204" pitchFamily="34" charset="0"/>
              </a:rPr>
              <a:t>CONDITIONS POUR L’ACCOMPAGNATEUR</a:t>
            </a:r>
          </a:p>
        </p:txBody>
      </p:sp>
      <p:sp>
        <p:nvSpPr>
          <p:cNvPr id="33" name="Rectangle 32">
            <a:extLst>
              <a:ext uri="{FF2B5EF4-FFF2-40B4-BE49-F238E27FC236}">
                <a16:creationId xmlns:a16="http://schemas.microsoft.com/office/drawing/2014/main" id="{4052276E-647E-4CDD-9F36-984D10D11F60}"/>
              </a:ext>
            </a:extLst>
          </p:cNvPr>
          <p:cNvSpPr/>
          <p:nvPr/>
        </p:nvSpPr>
        <p:spPr>
          <a:xfrm>
            <a:off x="3564192" y="4242513"/>
            <a:ext cx="2426110" cy="334098"/>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fr-FR" altLang="fr-FR" sz="900" b="1" dirty="0">
                <a:latin typeface="Century Gothic" panose="020B0502020202020204" pitchFamily="34" charset="0"/>
              </a:rPr>
              <a:t>INFOS</a:t>
            </a:r>
            <a:br>
              <a:rPr lang="fr-FR" altLang="fr-FR" sz="900" b="1" dirty="0">
                <a:latin typeface="Century Gothic" panose="020B0502020202020204" pitchFamily="34" charset="0"/>
              </a:rPr>
            </a:br>
            <a:r>
              <a:rPr lang="fr-FR" altLang="fr-FR" sz="900" b="1" dirty="0">
                <a:latin typeface="Century Gothic" panose="020B0502020202020204" pitchFamily="34" charset="0"/>
              </a:rPr>
              <a:t>COMPLÉMENTAIRES</a:t>
            </a:r>
          </a:p>
        </p:txBody>
      </p:sp>
      <p:sp>
        <p:nvSpPr>
          <p:cNvPr id="19" name="ZoneTexte 18">
            <a:extLst>
              <a:ext uri="{FF2B5EF4-FFF2-40B4-BE49-F238E27FC236}">
                <a16:creationId xmlns:a16="http://schemas.microsoft.com/office/drawing/2014/main" id="{3E8A73D6-59A5-4573-A5DD-6C9E1FCA3C6F}"/>
              </a:ext>
            </a:extLst>
          </p:cNvPr>
          <p:cNvSpPr txBox="1"/>
          <p:nvPr/>
        </p:nvSpPr>
        <p:spPr>
          <a:xfrm>
            <a:off x="6922884" y="6509394"/>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1.7 DU LABEL DE L’ETAT</a:t>
            </a:r>
          </a:p>
        </p:txBody>
      </p:sp>
    </p:spTree>
    <p:extLst>
      <p:ext uri="{BB962C8B-B14F-4D97-AF65-F5344CB8AC3E}">
        <p14:creationId xmlns:p14="http://schemas.microsoft.com/office/powerpoint/2010/main" val="15054757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a:extLst>
              <a:ext uri="{FF2B5EF4-FFF2-40B4-BE49-F238E27FC236}">
                <a16:creationId xmlns:a16="http://schemas.microsoft.com/office/drawing/2014/main" id="{D7DF4503-5260-4DF6-91A6-AEC9A57CB0A5}"/>
              </a:ext>
            </a:extLst>
          </p:cNvPr>
          <p:cNvSpPr/>
          <p:nvPr/>
        </p:nvSpPr>
        <p:spPr>
          <a:xfrm>
            <a:off x="8159931" y="6222914"/>
            <a:ext cx="653143" cy="1432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53" name="Triangle rectangle 52">
            <a:extLst>
              <a:ext uri="{FF2B5EF4-FFF2-40B4-BE49-F238E27FC236}">
                <a16:creationId xmlns:a16="http://schemas.microsoft.com/office/drawing/2014/main" id="{999EF177-2EDD-47E4-A3E8-0E1AC2F887E8}"/>
              </a:ext>
            </a:extLst>
          </p:cNvPr>
          <p:cNvSpPr/>
          <p:nvPr/>
        </p:nvSpPr>
        <p:spPr>
          <a:xfrm rot="10800000">
            <a:off x="8456631" y="6366154"/>
            <a:ext cx="281287" cy="201146"/>
          </a:xfrm>
          <a:prstGeom prst="rtTriangle">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sp>
        <p:nvSpPr>
          <p:cNvPr id="31" name="ZoneTexte 30">
            <a:extLst>
              <a:ext uri="{FF2B5EF4-FFF2-40B4-BE49-F238E27FC236}">
                <a16:creationId xmlns:a16="http://schemas.microsoft.com/office/drawing/2014/main" id="{D0C19008-7AA4-4623-8D02-0E973CE8FD4D}"/>
              </a:ext>
            </a:extLst>
          </p:cNvPr>
          <p:cNvSpPr txBox="1"/>
          <p:nvPr/>
        </p:nvSpPr>
        <p:spPr>
          <a:xfrm>
            <a:off x="1950581" y="675896"/>
            <a:ext cx="6728396" cy="1384995"/>
          </a:xfrm>
          <a:prstGeom prst="rect">
            <a:avLst/>
          </a:prstGeom>
          <a:noFill/>
          <a:ln w="6350">
            <a:noFill/>
          </a:ln>
        </p:spPr>
        <p:txBody>
          <a:bodyPr wrap="square" numCol="1" rtlCol="0">
            <a:spAutoFit/>
          </a:bodyPr>
          <a:lstStyle/>
          <a:p>
            <a:pPr algn="r"/>
            <a:r>
              <a:rPr lang="fr-FR" altLang="fr-FR" sz="2800" b="1" u="sng" dirty="0" smtClean="0">
                <a:solidFill>
                  <a:srgbClr val="D0363B"/>
                </a:solidFill>
                <a:latin typeface="Century Gothic" panose="020B0502020202020204" pitchFamily="34" charset="0"/>
              </a:rPr>
              <a:t>Pour les situations de Handicap</a:t>
            </a:r>
            <a:r>
              <a:rPr lang="fr-FR" altLang="fr-FR" sz="3200" u="sng" dirty="0">
                <a:latin typeface="Century Gothic" panose="020B0502020202020204" pitchFamily="34" charset="0"/>
              </a:rPr>
              <a:t/>
            </a:r>
            <a:br>
              <a:rPr lang="fr-FR" altLang="fr-FR" sz="3200" u="sng" dirty="0">
                <a:latin typeface="Century Gothic" panose="020B0502020202020204" pitchFamily="34" charset="0"/>
              </a:rPr>
            </a:br>
            <a:r>
              <a:rPr lang="fr-FR" altLang="fr-FR" sz="2800" u="sng" dirty="0">
                <a:latin typeface="Century Gothic" panose="020B0502020202020204" pitchFamily="34" charset="0"/>
              </a:rPr>
              <a:t>LA CONDUITE </a:t>
            </a:r>
            <a:r>
              <a:rPr lang="fr-FR" altLang="fr-FR" sz="2800" u="sng" dirty="0" smtClean="0">
                <a:latin typeface="Century Gothic" panose="020B0502020202020204" pitchFamily="34" charset="0"/>
              </a:rPr>
              <a:t>SUR BOITE AUTOMATIQUE</a:t>
            </a:r>
            <a:endParaRPr lang="fr-FR" altLang="fr-FR" sz="2800" u="sng" dirty="0">
              <a:latin typeface="Century Gothic" panose="020B0502020202020204" pitchFamily="34" charset="0"/>
            </a:endParaRPr>
          </a:p>
        </p:txBody>
      </p:sp>
      <p:pic>
        <p:nvPicPr>
          <p:cNvPr id="9" name="Image 8">
            <a:extLst>
              <a:ext uri="{FF2B5EF4-FFF2-40B4-BE49-F238E27FC236}">
                <a16:creationId xmlns:a16="http://schemas.microsoft.com/office/drawing/2014/main" id="{230AC5D0-033D-48E7-B6EC-8FBEE1469D1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8212323" y="5623899"/>
            <a:ext cx="856175" cy="855491"/>
          </a:xfrm>
          <a:prstGeom prst="rect">
            <a:avLst/>
          </a:prstGeom>
        </p:spPr>
      </p:pic>
      <p:pic>
        <p:nvPicPr>
          <p:cNvPr id="22" name="Image 21">
            <a:extLst>
              <a:ext uri="{FF2B5EF4-FFF2-40B4-BE49-F238E27FC236}">
                <a16:creationId xmlns:a16="http://schemas.microsoft.com/office/drawing/2014/main" id="{69C0998F-8FA3-4496-8A53-DE7215AB360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65023" y="675896"/>
            <a:ext cx="2325853" cy="1550568"/>
          </a:xfrm>
          <a:prstGeom prst="rect">
            <a:avLst/>
          </a:prstGeom>
        </p:spPr>
      </p:pic>
      <p:sp>
        <p:nvSpPr>
          <p:cNvPr id="10" name="Rectangle 9">
            <a:extLst>
              <a:ext uri="{FF2B5EF4-FFF2-40B4-BE49-F238E27FC236}">
                <a16:creationId xmlns:a16="http://schemas.microsoft.com/office/drawing/2014/main" id="{8137BA44-02FC-4DA0-A09B-E90091822F9C}"/>
              </a:ext>
            </a:extLst>
          </p:cNvPr>
          <p:cNvSpPr/>
          <p:nvPr/>
        </p:nvSpPr>
        <p:spPr>
          <a:xfrm>
            <a:off x="465023" y="2362089"/>
            <a:ext cx="8213954" cy="2100853"/>
          </a:xfrm>
          <a:prstGeom prst="rect">
            <a:avLst/>
          </a:prstGeom>
          <a:solidFill>
            <a:srgbClr val="3D3E44"/>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dirty="0">
              <a:latin typeface="Century Gothic" panose="020B0502020202020204" pitchFamily="34" charset="0"/>
            </a:endParaRPr>
          </a:p>
        </p:txBody>
      </p:sp>
      <p:sp>
        <p:nvSpPr>
          <p:cNvPr id="11" name="ZoneTexte 10">
            <a:extLst>
              <a:ext uri="{FF2B5EF4-FFF2-40B4-BE49-F238E27FC236}">
                <a16:creationId xmlns:a16="http://schemas.microsoft.com/office/drawing/2014/main" id="{D0DD2B59-C0B2-4618-8085-8D0D9B70B862}"/>
              </a:ext>
            </a:extLst>
          </p:cNvPr>
          <p:cNvSpPr txBox="1"/>
          <p:nvPr/>
        </p:nvSpPr>
        <p:spPr>
          <a:xfrm>
            <a:off x="471853" y="2952175"/>
            <a:ext cx="5331572" cy="830997"/>
          </a:xfrm>
          <a:prstGeom prst="rect">
            <a:avLst/>
          </a:prstGeom>
          <a:noFill/>
        </p:spPr>
        <p:txBody>
          <a:bodyPr wrap="square" numCol="1" rtlCol="0">
            <a:spAutoFit/>
          </a:bodyPr>
          <a:lstStyle/>
          <a:p>
            <a:pPr marL="285750" indent="-285750">
              <a:buFontTx/>
              <a:buChar char="-"/>
            </a:pPr>
            <a:r>
              <a:rPr lang="fr-FR" altLang="fr-FR" sz="1200" dirty="0" smtClean="0">
                <a:solidFill>
                  <a:schemeClr val="bg1"/>
                </a:solidFill>
                <a:latin typeface="Century Gothic" panose="020B0502020202020204" pitchFamily="34" charset="0"/>
              </a:rPr>
              <a:t>Rampe d’accès</a:t>
            </a:r>
            <a:endParaRPr lang="fr-FR" altLang="fr-FR" sz="1200" b="1" dirty="0">
              <a:solidFill>
                <a:schemeClr val="bg1"/>
              </a:solidFill>
              <a:latin typeface="Century Gothic" panose="020B0502020202020204" pitchFamily="34" charset="0"/>
            </a:endParaRPr>
          </a:p>
          <a:p>
            <a:pPr marL="285750" indent="-285750">
              <a:buFontTx/>
              <a:buChar char="-"/>
            </a:pPr>
            <a:r>
              <a:rPr lang="fr-FR" altLang="fr-FR" sz="1200" dirty="0" smtClean="0">
                <a:solidFill>
                  <a:schemeClr val="bg1"/>
                </a:solidFill>
                <a:latin typeface="Century Gothic" panose="020B0502020202020204" pitchFamily="34" charset="0"/>
              </a:rPr>
              <a:t>2 véhicules aménagés</a:t>
            </a:r>
            <a:endParaRPr lang="fr-FR" altLang="fr-FR" sz="1200" b="1" dirty="0">
              <a:solidFill>
                <a:schemeClr val="bg1"/>
              </a:solidFill>
              <a:latin typeface="Century Gothic" panose="020B0502020202020204" pitchFamily="34" charset="0"/>
            </a:endParaRPr>
          </a:p>
          <a:p>
            <a:pPr marL="285750" indent="-285750">
              <a:buFontTx/>
              <a:buChar char="-"/>
            </a:pPr>
            <a:r>
              <a:rPr lang="fr-FR" altLang="fr-FR" sz="1200" dirty="0" smtClean="0">
                <a:solidFill>
                  <a:schemeClr val="bg1"/>
                </a:solidFill>
                <a:latin typeface="Century Gothic" panose="020B0502020202020204" pitchFamily="34" charset="0"/>
              </a:rPr>
              <a:t>Véhicules équipés par accès mobilité</a:t>
            </a:r>
            <a:endParaRPr lang="fr-FR" altLang="fr-FR" sz="1200" dirty="0">
              <a:solidFill>
                <a:schemeClr val="bg1"/>
              </a:solidFill>
              <a:latin typeface="Century Gothic" panose="020B0502020202020204" pitchFamily="34" charset="0"/>
            </a:endParaRPr>
          </a:p>
          <a:p>
            <a:pPr marL="285750" indent="-285750">
              <a:buFontTx/>
              <a:buChar char="-"/>
            </a:pPr>
            <a:r>
              <a:rPr lang="fr-FR" altLang="fr-FR" sz="1200" dirty="0" smtClean="0">
                <a:solidFill>
                  <a:schemeClr val="bg1"/>
                </a:solidFill>
                <a:latin typeface="Century Gothic" panose="020B0502020202020204" pitchFamily="34" charset="0"/>
              </a:rPr>
              <a:t>Accompagnement à la régularisation</a:t>
            </a:r>
            <a:endParaRPr lang="fr-FR" altLang="fr-FR" sz="1200" dirty="0">
              <a:solidFill>
                <a:schemeClr val="bg1"/>
              </a:solidFill>
              <a:latin typeface="Century Gothic" panose="020B0502020202020204" pitchFamily="34" charset="0"/>
            </a:endParaRPr>
          </a:p>
        </p:txBody>
      </p:sp>
      <p:sp>
        <p:nvSpPr>
          <p:cNvPr id="13" name="ZoneTexte 12">
            <a:extLst>
              <a:ext uri="{FF2B5EF4-FFF2-40B4-BE49-F238E27FC236}">
                <a16:creationId xmlns:a16="http://schemas.microsoft.com/office/drawing/2014/main" id="{0CA71E60-6914-4FF7-BA1E-B858CC9887EC}"/>
              </a:ext>
            </a:extLst>
          </p:cNvPr>
          <p:cNvSpPr txBox="1"/>
          <p:nvPr/>
        </p:nvSpPr>
        <p:spPr>
          <a:xfrm>
            <a:off x="6023823" y="2653151"/>
            <a:ext cx="2197916" cy="276999"/>
          </a:xfrm>
          <a:prstGeom prst="rect">
            <a:avLst/>
          </a:prstGeom>
          <a:noFill/>
        </p:spPr>
        <p:txBody>
          <a:bodyPr wrap="square" numCol="1" rtlCol="0">
            <a:spAutoFit/>
          </a:bodyPr>
          <a:lstStyle/>
          <a:p>
            <a:pPr algn="ctr"/>
            <a:endParaRPr lang="fr-FR" altLang="fr-FR" sz="1200" b="1" u="sng" dirty="0">
              <a:solidFill>
                <a:srgbClr val="D0363B"/>
              </a:solidFill>
              <a:latin typeface="Century Gothic" panose="020B0502020202020204" pitchFamily="34" charset="0"/>
            </a:endParaRPr>
          </a:p>
        </p:txBody>
      </p:sp>
      <p:sp>
        <p:nvSpPr>
          <p:cNvPr id="14" name="ZoneTexte 13">
            <a:extLst>
              <a:ext uri="{FF2B5EF4-FFF2-40B4-BE49-F238E27FC236}">
                <a16:creationId xmlns:a16="http://schemas.microsoft.com/office/drawing/2014/main" id="{62BE09E6-BC58-426C-A67B-0964C6385A2E}"/>
              </a:ext>
            </a:extLst>
          </p:cNvPr>
          <p:cNvSpPr txBox="1"/>
          <p:nvPr/>
        </p:nvSpPr>
        <p:spPr>
          <a:xfrm>
            <a:off x="5788932" y="3202727"/>
            <a:ext cx="2667699" cy="261610"/>
          </a:xfrm>
          <a:prstGeom prst="rect">
            <a:avLst/>
          </a:prstGeom>
          <a:noFill/>
        </p:spPr>
        <p:txBody>
          <a:bodyPr wrap="square" numCol="1" rtlCol="0">
            <a:spAutoFit/>
          </a:bodyPr>
          <a:lstStyle/>
          <a:p>
            <a:pPr algn="ctr"/>
            <a:endParaRPr lang="fr-FR" altLang="fr-FR" sz="1100" dirty="0">
              <a:latin typeface="Century Gothic" panose="020B0502020202020204" pitchFamily="34" charset="0"/>
            </a:endParaRPr>
          </a:p>
        </p:txBody>
      </p:sp>
      <p:sp>
        <p:nvSpPr>
          <p:cNvPr id="26" name="Rectangle 25">
            <a:extLst>
              <a:ext uri="{FF2B5EF4-FFF2-40B4-BE49-F238E27FC236}">
                <a16:creationId xmlns:a16="http://schemas.microsoft.com/office/drawing/2014/main" id="{14F5BFAF-FBAA-44B5-8E09-DFE6F0D8AF47}"/>
              </a:ext>
            </a:extLst>
          </p:cNvPr>
          <p:cNvSpPr/>
          <p:nvPr/>
        </p:nvSpPr>
        <p:spPr>
          <a:xfrm>
            <a:off x="534304" y="2429120"/>
            <a:ext cx="3098358" cy="447084"/>
          </a:xfrm>
          <a:prstGeom prst="rect">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r>
              <a:rPr lang="fr-FR" altLang="fr-FR" sz="1200" b="1" dirty="0" smtClean="0">
                <a:solidFill>
                  <a:srgbClr val="3D3E44"/>
                </a:solidFill>
                <a:latin typeface="Century Gothic" panose="020B0502020202020204" pitchFamily="34" charset="0"/>
              </a:rPr>
              <a:t>Les moyens</a:t>
            </a:r>
          </a:p>
          <a:p>
            <a:r>
              <a:rPr lang="fr-FR" altLang="fr-FR" sz="1200" b="1" dirty="0" smtClean="0">
                <a:solidFill>
                  <a:srgbClr val="3D3E44"/>
                </a:solidFill>
                <a:latin typeface="Century Gothic" panose="020B0502020202020204" pitchFamily="34" charset="0"/>
              </a:rPr>
              <a:t>Pédagogiques, techniques et humains</a:t>
            </a:r>
            <a:endParaRPr lang="fr-FR" altLang="fr-FR" sz="1200" b="1" dirty="0">
              <a:solidFill>
                <a:srgbClr val="3D3E44"/>
              </a:solidFill>
              <a:latin typeface="Century Gothic" panose="020B0502020202020204" pitchFamily="34" charset="0"/>
            </a:endParaRPr>
          </a:p>
        </p:txBody>
      </p:sp>
      <p:sp>
        <p:nvSpPr>
          <p:cNvPr id="16" name="Rectangle 15">
            <a:extLst>
              <a:ext uri="{FF2B5EF4-FFF2-40B4-BE49-F238E27FC236}">
                <a16:creationId xmlns:a16="http://schemas.microsoft.com/office/drawing/2014/main" id="{FC047E88-FCA5-4CE7-9B4D-29BC69BAE5F0}"/>
              </a:ext>
            </a:extLst>
          </p:cNvPr>
          <p:cNvSpPr/>
          <p:nvPr/>
        </p:nvSpPr>
        <p:spPr>
          <a:xfrm>
            <a:off x="1085690" y="4236958"/>
            <a:ext cx="2426110" cy="2012884"/>
          </a:xfrm>
          <a:prstGeom prst="rect">
            <a:avLst/>
          </a:prstGeom>
          <a:solidFill>
            <a:srgbClr val="F5F4EE"/>
          </a:solidFill>
          <a:ln w="3175">
            <a:solidFill>
              <a:srgbClr val="3D3E44"/>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fontAlgn="base"/>
            <a:endParaRPr lang="fr-FR" altLang="fr-FR" sz="1000" dirty="0">
              <a:solidFill>
                <a:srgbClr val="3D3E44"/>
              </a:solidFill>
              <a:latin typeface="Century Gothic" panose="020B0502020202020204" pitchFamily="34" charset="0"/>
            </a:endParaRPr>
          </a:p>
          <a:p>
            <a:pPr fontAlgn="base"/>
            <a:endParaRPr lang="fr-FR" altLang="fr-FR" sz="1000" dirty="0">
              <a:solidFill>
                <a:srgbClr val="3D3E44"/>
              </a:solidFill>
              <a:latin typeface="Century Gothic" panose="020B0502020202020204" pitchFamily="34" charset="0"/>
            </a:endParaRPr>
          </a:p>
          <a:p>
            <a:pPr marL="171450" indent="-171450" fontAlgn="base">
              <a:buFontTx/>
              <a:buChar char="-"/>
            </a:pPr>
            <a:r>
              <a:rPr lang="fr-FR" altLang="fr-FR" sz="1200" dirty="0" smtClean="0">
                <a:solidFill>
                  <a:srgbClr val="3D3E44"/>
                </a:solidFill>
                <a:latin typeface="Century Gothic" panose="020B0502020202020204" pitchFamily="34" charset="0"/>
              </a:rPr>
              <a:t>Boule au volant</a:t>
            </a:r>
          </a:p>
          <a:p>
            <a:pPr marL="171450" indent="-171450" fontAlgn="base">
              <a:buFontTx/>
              <a:buChar char="-"/>
            </a:pPr>
            <a:r>
              <a:rPr lang="fr-FR" altLang="fr-FR" sz="1200" dirty="0" smtClean="0">
                <a:solidFill>
                  <a:srgbClr val="3D3E44"/>
                </a:solidFill>
                <a:latin typeface="Century Gothic" panose="020B0502020202020204" pitchFamily="34" charset="0"/>
              </a:rPr>
              <a:t>Accélérateur</a:t>
            </a:r>
            <a:r>
              <a:rPr lang="fr-FR" altLang="fr-FR" sz="1200" i="1" dirty="0" smtClean="0">
                <a:solidFill>
                  <a:srgbClr val="3D3E44"/>
                </a:solidFill>
                <a:latin typeface="Century Gothic" panose="020B0502020202020204" pitchFamily="34" charset="0"/>
              </a:rPr>
              <a:t> au volant</a:t>
            </a:r>
          </a:p>
          <a:p>
            <a:pPr marL="171450" indent="-171450" fontAlgn="base">
              <a:buFontTx/>
              <a:buChar char="-"/>
            </a:pPr>
            <a:r>
              <a:rPr lang="fr-FR" altLang="fr-FR" sz="1200" i="1" dirty="0" smtClean="0">
                <a:solidFill>
                  <a:srgbClr val="3D3E44"/>
                </a:solidFill>
                <a:latin typeface="Century Gothic" panose="020B0502020202020204" pitchFamily="34" charset="0"/>
              </a:rPr>
              <a:t>Frein au volant</a:t>
            </a:r>
          </a:p>
          <a:p>
            <a:pPr marL="171450" indent="-171450" fontAlgn="base">
              <a:buFontTx/>
              <a:buChar char="-"/>
            </a:pPr>
            <a:r>
              <a:rPr lang="fr-FR" altLang="fr-FR" sz="1200" i="1" dirty="0" smtClean="0">
                <a:solidFill>
                  <a:srgbClr val="3D3E44"/>
                </a:solidFill>
                <a:latin typeface="Century Gothic" panose="020B0502020202020204" pitchFamily="34" charset="0"/>
              </a:rPr>
              <a:t>Pédales inversées</a:t>
            </a:r>
          </a:p>
          <a:p>
            <a:pPr marL="171450" indent="-171450" fontAlgn="base">
              <a:buFontTx/>
              <a:buChar char="-"/>
            </a:pPr>
            <a:endParaRPr lang="fr-FR" altLang="fr-FR" sz="1200" i="1" dirty="0">
              <a:solidFill>
                <a:srgbClr val="3D3E44"/>
              </a:solidFill>
              <a:latin typeface="Century Gothic" panose="020B0502020202020204" pitchFamily="34" charset="0"/>
            </a:endParaRPr>
          </a:p>
          <a:p>
            <a:pPr marL="171450" indent="-171450" fontAlgn="base">
              <a:buFontTx/>
              <a:buChar char="-"/>
            </a:pPr>
            <a:r>
              <a:rPr lang="fr-FR" altLang="fr-FR" sz="1000" i="1" dirty="0" smtClean="0">
                <a:solidFill>
                  <a:srgbClr val="3D3E44"/>
                </a:solidFill>
                <a:latin typeface="Century Gothic" panose="020B0502020202020204" pitchFamily="34" charset="0"/>
              </a:rPr>
              <a:t>Infos complémentaires : </a:t>
            </a:r>
            <a:r>
              <a:rPr lang="fr-FR" altLang="fr-FR" sz="1000" dirty="0">
                <a:solidFill>
                  <a:srgbClr val="3D3E44"/>
                </a:solidFill>
                <a:latin typeface="Century Gothic" panose="020B0502020202020204" pitchFamily="34" charset="0"/>
              </a:rPr>
              <a:t>Visite médicale obligatoire au préalable</a:t>
            </a:r>
            <a:r>
              <a:rPr lang="fr-FR" altLang="fr-FR" sz="1000" i="1" dirty="0" smtClean="0">
                <a:solidFill>
                  <a:srgbClr val="3D3E44"/>
                </a:solidFill>
                <a:latin typeface="Century Gothic" panose="020B0502020202020204" pitchFamily="34" charset="0"/>
              </a:rPr>
              <a:t> </a:t>
            </a:r>
          </a:p>
          <a:p>
            <a:pPr marL="171450" indent="-171450" fontAlgn="base">
              <a:buFontTx/>
              <a:buChar char="-"/>
            </a:pPr>
            <a:endParaRPr lang="fr-FR" altLang="fr-FR" sz="1000" i="1" dirty="0">
              <a:solidFill>
                <a:srgbClr val="3D3E44"/>
              </a:solidFill>
              <a:latin typeface="Century Gothic" panose="020B0502020202020204" pitchFamily="34" charset="0"/>
            </a:endParaRPr>
          </a:p>
        </p:txBody>
      </p:sp>
      <p:sp>
        <p:nvSpPr>
          <p:cNvPr id="32" name="Rectangle 31">
            <a:extLst>
              <a:ext uri="{FF2B5EF4-FFF2-40B4-BE49-F238E27FC236}">
                <a16:creationId xmlns:a16="http://schemas.microsoft.com/office/drawing/2014/main" id="{0EF72C85-83C0-4649-B2B0-BE92B57FF1B2}"/>
              </a:ext>
            </a:extLst>
          </p:cNvPr>
          <p:cNvSpPr/>
          <p:nvPr/>
        </p:nvSpPr>
        <p:spPr>
          <a:xfrm>
            <a:off x="3564192" y="4236958"/>
            <a:ext cx="2426110" cy="2012884"/>
          </a:xfrm>
          <a:prstGeom prst="rect">
            <a:avLst/>
          </a:prstGeom>
          <a:solidFill>
            <a:srgbClr val="F5F4EE"/>
          </a:solidFill>
          <a:ln w="3175">
            <a:solidFill>
              <a:srgbClr val="3D3E44"/>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fontAlgn="base"/>
            <a:endParaRPr lang="fr-FR" altLang="fr-FR" sz="1000" b="1" u="sng" dirty="0" smtClean="0">
              <a:solidFill>
                <a:schemeClr val="tx1"/>
              </a:solidFill>
              <a:latin typeface="Century Gothic" panose="020B0502020202020204" pitchFamily="34" charset="0"/>
            </a:endParaRPr>
          </a:p>
          <a:p>
            <a:pPr fontAlgn="base"/>
            <a:endParaRPr lang="fr-FR" altLang="fr-FR" sz="1000" b="1" u="sng" dirty="0">
              <a:solidFill>
                <a:schemeClr val="tx1"/>
              </a:solidFill>
              <a:latin typeface="Century Gothic" panose="020B0502020202020204" pitchFamily="34" charset="0"/>
            </a:endParaRPr>
          </a:p>
          <a:p>
            <a:pPr fontAlgn="base">
              <a:spcBef>
                <a:spcPts val="300"/>
              </a:spcBef>
            </a:pPr>
            <a:endParaRPr lang="fr-FR" altLang="fr-FR" sz="1000" b="1" u="sng" dirty="0" smtClean="0">
              <a:solidFill>
                <a:schemeClr val="tx1"/>
              </a:solidFill>
              <a:latin typeface="Century Gothic" panose="020B0502020202020204" pitchFamily="34" charset="0"/>
            </a:endParaRPr>
          </a:p>
          <a:p>
            <a:pPr fontAlgn="base">
              <a:spcBef>
                <a:spcPts val="300"/>
              </a:spcBef>
            </a:pPr>
            <a:endParaRPr lang="fr-FR" altLang="fr-FR" sz="1000" b="1" u="sng" dirty="0">
              <a:solidFill>
                <a:schemeClr val="tx1"/>
              </a:solidFill>
              <a:latin typeface="Century Gothic" panose="020B0502020202020204" pitchFamily="34" charset="0"/>
            </a:endParaRPr>
          </a:p>
          <a:p>
            <a:pPr fontAlgn="base">
              <a:spcBef>
                <a:spcPts val="300"/>
              </a:spcBef>
            </a:pPr>
            <a:r>
              <a:rPr lang="fr-FR" altLang="fr-FR" sz="1000" b="1" u="sng" dirty="0" smtClean="0">
                <a:solidFill>
                  <a:schemeClr val="tx1"/>
                </a:solidFill>
                <a:latin typeface="Century Gothic" panose="020B0502020202020204" pitchFamily="34" charset="0"/>
              </a:rPr>
              <a:t>Pour </a:t>
            </a:r>
            <a:r>
              <a:rPr lang="fr-FR" altLang="fr-FR" sz="1000" b="1" u="sng" dirty="0">
                <a:solidFill>
                  <a:schemeClr val="tx1"/>
                </a:solidFill>
                <a:latin typeface="Century Gothic" panose="020B0502020202020204" pitchFamily="34" charset="0"/>
              </a:rPr>
              <a:t>aménager votre </a:t>
            </a:r>
            <a:r>
              <a:rPr lang="fr-FR" altLang="fr-FR" sz="1000" b="1" u="sng" dirty="0" smtClean="0">
                <a:solidFill>
                  <a:schemeClr val="tx1"/>
                </a:solidFill>
                <a:latin typeface="Century Gothic" panose="020B0502020202020204" pitchFamily="34" charset="0"/>
              </a:rPr>
              <a:t>véhicule</a:t>
            </a: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r>
              <a:rPr lang="fr-FR" altLang="fr-FR" sz="1000" dirty="0" smtClean="0">
                <a:solidFill>
                  <a:srgbClr val="3D3E44"/>
                </a:solidFill>
                <a:latin typeface="Century Gothic" panose="020B0502020202020204" pitchFamily="34" charset="0"/>
              </a:rPr>
              <a:t>- Lenoir</a:t>
            </a:r>
          </a:p>
          <a:p>
            <a:pPr fontAlgn="base">
              <a:spcBef>
                <a:spcPts val="300"/>
              </a:spcBef>
            </a:pPr>
            <a:r>
              <a:rPr lang="fr-FR" altLang="fr-FR" sz="1000" i="1" dirty="0" smtClean="0">
                <a:solidFill>
                  <a:srgbClr val="3D3E44"/>
                </a:solidFill>
                <a:latin typeface="Century Gothic" panose="020B0502020202020204" pitchFamily="34" charset="0"/>
              </a:rPr>
              <a:t>- Accès Mobilité </a:t>
            </a:r>
          </a:p>
          <a:p>
            <a:pPr marL="171450" indent="-171450" fontAlgn="base">
              <a:spcBef>
                <a:spcPts val="300"/>
              </a:spcBef>
              <a:buFontTx/>
              <a:buChar char="-"/>
            </a:pPr>
            <a:endParaRPr lang="fr-FR" altLang="fr-FR" sz="500" i="1" dirty="0">
              <a:solidFill>
                <a:srgbClr val="3D3E44"/>
              </a:solidFill>
              <a:latin typeface="Century Gothic" panose="020B0502020202020204" pitchFamily="34" charset="0"/>
            </a:endParaRPr>
          </a:p>
          <a:p>
            <a:pPr fontAlgn="base">
              <a:spcBef>
                <a:spcPts val="300"/>
              </a:spcBef>
            </a:pPr>
            <a:r>
              <a:rPr lang="fr-FR" altLang="fr-FR" sz="1000" b="1" u="sng" dirty="0" smtClean="0">
                <a:solidFill>
                  <a:schemeClr val="tx1"/>
                </a:solidFill>
                <a:latin typeface="Century Gothic" panose="020B0502020202020204" pitchFamily="34" charset="0"/>
              </a:rPr>
              <a:t>Les organismes pour vous aider</a:t>
            </a: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r>
              <a:rPr lang="fr-FR" altLang="fr-FR" sz="1000" dirty="0">
                <a:solidFill>
                  <a:srgbClr val="3D3E44"/>
                </a:solidFill>
                <a:latin typeface="Century Gothic" panose="020B0502020202020204" pitchFamily="34" charset="0"/>
              </a:rPr>
              <a:t>- </a:t>
            </a:r>
            <a:r>
              <a:rPr lang="fr-FR" altLang="fr-FR" sz="1000" dirty="0" smtClean="0">
                <a:solidFill>
                  <a:srgbClr val="3D3E44"/>
                </a:solidFill>
                <a:latin typeface="Century Gothic" panose="020B0502020202020204" pitchFamily="34" charset="0"/>
              </a:rPr>
              <a:t>  </a:t>
            </a:r>
            <a:r>
              <a:rPr lang="fr-FR" altLang="fr-FR" sz="1000" dirty="0" err="1" smtClean="0">
                <a:solidFill>
                  <a:srgbClr val="3D3E44"/>
                </a:solidFill>
                <a:latin typeface="Century Gothic" panose="020B0502020202020204" pitchFamily="34" charset="0"/>
              </a:rPr>
              <a:t>Agefiph</a:t>
            </a:r>
            <a:endParaRPr lang="fr-FR" altLang="fr-FR" sz="1000" dirty="0">
              <a:solidFill>
                <a:srgbClr val="3D3E44"/>
              </a:solidFill>
              <a:latin typeface="Century Gothic" panose="020B0502020202020204" pitchFamily="34" charset="0"/>
            </a:endParaRPr>
          </a:p>
          <a:p>
            <a:pPr marL="171450" indent="-171450" fontAlgn="base">
              <a:spcBef>
                <a:spcPts val="300"/>
              </a:spcBef>
              <a:buFontTx/>
              <a:buChar char="-"/>
            </a:pPr>
            <a:r>
              <a:rPr lang="fr-FR" altLang="fr-FR" sz="1000" i="1" dirty="0" err="1" smtClean="0">
                <a:solidFill>
                  <a:srgbClr val="3D3E44"/>
                </a:solidFill>
                <a:latin typeface="Century Gothic" panose="020B0502020202020204" pitchFamily="34" charset="0"/>
              </a:rPr>
              <a:t>Fiphf</a:t>
            </a:r>
            <a:endParaRPr lang="fr-FR" altLang="fr-FR" sz="1000" i="1" dirty="0" smtClean="0">
              <a:solidFill>
                <a:srgbClr val="3D3E44"/>
              </a:solidFill>
              <a:latin typeface="Century Gothic" panose="020B0502020202020204" pitchFamily="34" charset="0"/>
            </a:endParaRPr>
          </a:p>
          <a:p>
            <a:pPr marL="171450" indent="-171450" fontAlgn="base">
              <a:spcBef>
                <a:spcPts val="300"/>
              </a:spcBef>
              <a:buFontTx/>
              <a:buChar char="-"/>
            </a:pPr>
            <a:r>
              <a:rPr lang="fr-FR" altLang="fr-FR" sz="1000" i="1" dirty="0" smtClean="0">
                <a:solidFill>
                  <a:srgbClr val="3D3E44"/>
                </a:solidFill>
                <a:latin typeface="Century Gothic" panose="020B0502020202020204" pitchFamily="34" charset="0"/>
              </a:rPr>
              <a:t>MDPH</a:t>
            </a:r>
          </a:p>
          <a:p>
            <a:pPr marL="171450" indent="-171450" fontAlgn="base">
              <a:spcBef>
                <a:spcPts val="300"/>
              </a:spcBef>
              <a:buFontTx/>
              <a:buChar char="-"/>
            </a:pPr>
            <a:r>
              <a:rPr lang="fr-FR" altLang="fr-FR" sz="1000" i="1" dirty="0" smtClean="0">
                <a:solidFill>
                  <a:srgbClr val="3D3E44"/>
                </a:solidFill>
                <a:latin typeface="Century Gothic" panose="020B0502020202020204" pitchFamily="34" charset="0"/>
              </a:rPr>
              <a:t>CEREMH</a:t>
            </a: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r>
              <a:rPr lang="fr-FR" altLang="fr-FR" sz="1000" i="1" dirty="0">
                <a:solidFill>
                  <a:srgbClr val="3D3E44"/>
                </a:solidFill>
                <a:latin typeface="Century Gothic" panose="020B0502020202020204" pitchFamily="34" charset="0"/>
              </a:rPr>
              <a:t/>
            </a:r>
            <a:br>
              <a:rPr lang="fr-FR" altLang="fr-FR" sz="1000" i="1" dirty="0">
                <a:solidFill>
                  <a:srgbClr val="3D3E44"/>
                </a:solidFill>
                <a:latin typeface="Century Gothic" panose="020B0502020202020204" pitchFamily="34" charset="0"/>
              </a:rPr>
            </a:br>
            <a:endParaRPr lang="fr-FR" altLang="fr-FR" sz="1000" i="1" dirty="0">
              <a:solidFill>
                <a:srgbClr val="3D3E44"/>
              </a:solidFill>
              <a:latin typeface="Century Gothic" panose="020B0502020202020204" pitchFamily="34" charset="0"/>
            </a:endParaRPr>
          </a:p>
        </p:txBody>
      </p:sp>
      <p:sp>
        <p:nvSpPr>
          <p:cNvPr id="17" name="Rectangle 16">
            <a:extLst>
              <a:ext uri="{FF2B5EF4-FFF2-40B4-BE49-F238E27FC236}">
                <a16:creationId xmlns:a16="http://schemas.microsoft.com/office/drawing/2014/main" id="{317805CC-9552-4904-BAD4-739B9DBD8980}"/>
              </a:ext>
            </a:extLst>
          </p:cNvPr>
          <p:cNvSpPr/>
          <p:nvPr/>
        </p:nvSpPr>
        <p:spPr>
          <a:xfrm>
            <a:off x="1090830" y="4242513"/>
            <a:ext cx="2426110" cy="334098"/>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fr-FR" altLang="fr-FR" sz="900" b="1" dirty="0" smtClean="0">
                <a:latin typeface="Century Gothic" panose="020B0502020202020204" pitchFamily="34" charset="0"/>
              </a:rPr>
              <a:t>Nos équipements</a:t>
            </a:r>
            <a:endParaRPr lang="fr-FR" altLang="fr-FR" sz="900" b="1" dirty="0">
              <a:latin typeface="Century Gothic" panose="020B0502020202020204" pitchFamily="34" charset="0"/>
            </a:endParaRPr>
          </a:p>
        </p:txBody>
      </p:sp>
      <p:sp>
        <p:nvSpPr>
          <p:cNvPr id="33" name="Rectangle 32">
            <a:extLst>
              <a:ext uri="{FF2B5EF4-FFF2-40B4-BE49-F238E27FC236}">
                <a16:creationId xmlns:a16="http://schemas.microsoft.com/office/drawing/2014/main" id="{4052276E-647E-4CDD-9F36-984D10D11F60}"/>
              </a:ext>
            </a:extLst>
          </p:cNvPr>
          <p:cNvSpPr/>
          <p:nvPr/>
        </p:nvSpPr>
        <p:spPr>
          <a:xfrm>
            <a:off x="3564192" y="4242513"/>
            <a:ext cx="2426110" cy="334098"/>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fr-FR" altLang="fr-FR" sz="900" b="1" dirty="0" smtClean="0">
                <a:latin typeface="Century Gothic" panose="020B0502020202020204" pitchFamily="34" charset="0"/>
              </a:rPr>
              <a:t>Organismes</a:t>
            </a:r>
            <a:endParaRPr lang="fr-FR" altLang="fr-FR" sz="900" b="1" dirty="0">
              <a:latin typeface="Century Gothic" panose="020B0502020202020204" pitchFamily="34" charset="0"/>
            </a:endParaRPr>
          </a:p>
        </p:txBody>
      </p:sp>
      <p:sp>
        <p:nvSpPr>
          <p:cNvPr id="19" name="ZoneTexte 18">
            <a:extLst>
              <a:ext uri="{FF2B5EF4-FFF2-40B4-BE49-F238E27FC236}">
                <a16:creationId xmlns:a16="http://schemas.microsoft.com/office/drawing/2014/main" id="{3E8A73D6-59A5-4573-A5DD-6C9E1FCA3C6F}"/>
              </a:ext>
            </a:extLst>
          </p:cNvPr>
          <p:cNvSpPr txBox="1"/>
          <p:nvPr/>
        </p:nvSpPr>
        <p:spPr>
          <a:xfrm>
            <a:off x="6922884" y="6509394"/>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a:t>
            </a:r>
            <a:r>
              <a:rPr lang="fr-FR" altLang="fr-FR" sz="900" dirty="0" smtClean="0">
                <a:latin typeface="Century Gothic" panose="020B0502020202020204" pitchFamily="34" charset="0"/>
              </a:rPr>
              <a:t>2.2 </a:t>
            </a:r>
            <a:r>
              <a:rPr lang="fr-FR" altLang="fr-FR" sz="900" dirty="0">
                <a:latin typeface="Century Gothic" panose="020B0502020202020204" pitchFamily="34" charset="0"/>
              </a:rPr>
              <a:t>DU LABEL DE L’ETAT</a:t>
            </a:r>
          </a:p>
        </p:txBody>
      </p:sp>
      <p:sp>
        <p:nvSpPr>
          <p:cNvPr id="18" name="Rectangle 17">
            <a:extLst>
              <a:ext uri="{FF2B5EF4-FFF2-40B4-BE49-F238E27FC236}">
                <a16:creationId xmlns:a16="http://schemas.microsoft.com/office/drawing/2014/main" id="{14F5BFAF-FBAA-44B5-8E09-DFE6F0D8AF47}"/>
              </a:ext>
            </a:extLst>
          </p:cNvPr>
          <p:cNvSpPr/>
          <p:nvPr/>
        </p:nvSpPr>
        <p:spPr>
          <a:xfrm>
            <a:off x="6103926" y="4792413"/>
            <a:ext cx="2575051" cy="688246"/>
          </a:xfrm>
          <a:prstGeom prst="rect">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r>
              <a:rPr lang="fr-FR" altLang="fr-FR" sz="1100" dirty="0" smtClean="0">
                <a:solidFill>
                  <a:srgbClr val="3D3E44"/>
                </a:solidFill>
                <a:latin typeface="Century Gothic" panose="020B0502020202020204" pitchFamily="34" charset="0"/>
              </a:rPr>
              <a:t>Le site de la </a:t>
            </a:r>
            <a:r>
              <a:rPr lang="fr-FR" altLang="fr-FR" sz="1100" b="1" dirty="0" smtClean="0">
                <a:solidFill>
                  <a:srgbClr val="3D3E44"/>
                </a:solidFill>
                <a:latin typeface="Century Gothic" panose="020B0502020202020204" pitchFamily="34" charset="0"/>
              </a:rPr>
              <a:t>CEREMH</a:t>
            </a:r>
            <a:r>
              <a:rPr lang="fr-FR" altLang="fr-FR" sz="1100" dirty="0" smtClean="0">
                <a:solidFill>
                  <a:srgbClr val="3D3E44"/>
                </a:solidFill>
                <a:latin typeface="Century Gothic" panose="020B0502020202020204" pitchFamily="34" charset="0"/>
              </a:rPr>
              <a:t> recense </a:t>
            </a:r>
          </a:p>
          <a:p>
            <a:pPr algn="ctr"/>
            <a:r>
              <a:rPr lang="fr-FR" altLang="fr-FR" sz="1100" dirty="0" smtClean="0">
                <a:solidFill>
                  <a:srgbClr val="3D3E44"/>
                </a:solidFill>
                <a:latin typeface="Century Gothic" panose="020B0502020202020204" pitchFamily="34" charset="0"/>
              </a:rPr>
              <a:t>les auto-écoles spécialisées </a:t>
            </a:r>
          </a:p>
          <a:p>
            <a:pPr algn="ctr"/>
            <a:r>
              <a:rPr lang="fr-FR" altLang="fr-FR" sz="1100" dirty="0" smtClean="0">
                <a:solidFill>
                  <a:srgbClr val="3D3E44"/>
                </a:solidFill>
                <a:latin typeface="Century Gothic" panose="020B0502020202020204" pitchFamily="34" charset="0"/>
              </a:rPr>
              <a:t>par département</a:t>
            </a:r>
            <a:endParaRPr lang="fr-FR" altLang="fr-FR" sz="1100" dirty="0">
              <a:solidFill>
                <a:srgbClr val="3D3E44"/>
              </a:solidFill>
              <a:latin typeface="Century Gothic" panose="020B0502020202020204" pitchFamily="34" charset="0"/>
            </a:endParaRPr>
          </a:p>
        </p:txBody>
      </p:sp>
      <p:pic>
        <p:nvPicPr>
          <p:cNvPr id="2" name="Image 1"/>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5553880" y="2523634"/>
            <a:ext cx="2087788" cy="1565841"/>
          </a:xfrm>
          <a:prstGeom prst="rect">
            <a:avLst/>
          </a:prstGeom>
        </p:spPr>
      </p:pic>
    </p:spTree>
    <p:extLst>
      <p:ext uri="{BB962C8B-B14F-4D97-AF65-F5344CB8AC3E}">
        <p14:creationId xmlns:p14="http://schemas.microsoft.com/office/powerpoint/2010/main" val="14548805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ZoneTexte 43">
            <a:extLst>
              <a:ext uri="{FF2B5EF4-FFF2-40B4-BE49-F238E27FC236}">
                <a16:creationId xmlns:a16="http://schemas.microsoft.com/office/drawing/2014/main" id="{0D19E9A2-07CE-41AC-B038-D67156A90809}"/>
              </a:ext>
            </a:extLst>
          </p:cNvPr>
          <p:cNvSpPr txBox="1"/>
          <p:nvPr/>
        </p:nvSpPr>
        <p:spPr>
          <a:xfrm>
            <a:off x="4589163" y="1092666"/>
            <a:ext cx="3908417" cy="784830"/>
          </a:xfrm>
          <a:prstGeom prst="rect">
            <a:avLst/>
          </a:prstGeom>
          <a:noFill/>
          <a:ln>
            <a:solidFill>
              <a:srgbClr val="2D2D2D"/>
            </a:solidFill>
          </a:ln>
        </p:spPr>
        <p:txBody>
          <a:bodyPr wrap="square" numCol="1" rtlCol="0">
            <a:spAutoFit/>
          </a:bodyPr>
          <a:lstStyle/>
          <a:p>
            <a:pPr defTabSz="342900"/>
            <a:r>
              <a:rPr lang="fr-FR" altLang="fr-FR" dirty="0" smtClean="0">
                <a:solidFill>
                  <a:srgbClr val="D0363B"/>
                </a:solidFill>
                <a:latin typeface="Century Gothic" panose="020B0502020202020204" pitchFamily="34" charset="0"/>
              </a:rPr>
              <a:t>CER EGLISE DE COLOMBES</a:t>
            </a:r>
            <a:endParaRPr lang="fr-FR" altLang="fr-FR" dirty="0">
              <a:solidFill>
                <a:srgbClr val="D0363B"/>
              </a:solidFill>
              <a:latin typeface="Century Gothic" panose="020B0502020202020204" pitchFamily="34" charset="0"/>
            </a:endParaRPr>
          </a:p>
          <a:p>
            <a:pPr defTabSz="342900"/>
            <a:r>
              <a:rPr lang="fr-FR" altLang="fr-FR" sz="1350" dirty="0" smtClean="0">
                <a:solidFill>
                  <a:prstClr val="black"/>
                </a:solidFill>
                <a:latin typeface="Century Gothic" panose="020B0502020202020204" pitchFamily="34" charset="0"/>
              </a:rPr>
              <a:t>21 RUE GABRIEL PERI</a:t>
            </a:r>
          </a:p>
          <a:p>
            <a:pPr defTabSz="342900"/>
            <a:r>
              <a:rPr lang="fr-FR" altLang="fr-FR" sz="1350" dirty="0" smtClean="0">
                <a:solidFill>
                  <a:prstClr val="black"/>
                </a:solidFill>
                <a:latin typeface="Century Gothic" panose="020B0502020202020204" pitchFamily="34" charset="0"/>
              </a:rPr>
              <a:t>92700 COLOMBES</a:t>
            </a:r>
            <a:endParaRPr lang="fr-FR" altLang="fr-FR" sz="1350" dirty="0">
              <a:solidFill>
                <a:prstClr val="black"/>
              </a:solidFill>
              <a:latin typeface="Century Gothic" panose="020B0502020202020204" pitchFamily="34" charset="0"/>
            </a:endParaRPr>
          </a:p>
        </p:txBody>
      </p:sp>
      <p:sp>
        <p:nvSpPr>
          <p:cNvPr id="48" name="Rectangle : avec coins arrondis en diagonale 47">
            <a:extLst>
              <a:ext uri="{FF2B5EF4-FFF2-40B4-BE49-F238E27FC236}">
                <a16:creationId xmlns:a16="http://schemas.microsoft.com/office/drawing/2014/main" id="{FCD7685B-B614-4555-90F7-03F89213494A}"/>
              </a:ext>
            </a:extLst>
          </p:cNvPr>
          <p:cNvSpPr/>
          <p:nvPr/>
        </p:nvSpPr>
        <p:spPr>
          <a:xfrm>
            <a:off x="374798" y="2091781"/>
            <a:ext cx="2416708" cy="415256"/>
          </a:xfrm>
          <a:prstGeom prst="round2Diag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defTabSz="342900"/>
            <a:r>
              <a:rPr lang="fr-FR" altLang="fr-FR" sz="1050" dirty="0">
                <a:solidFill>
                  <a:prstClr val="black"/>
                </a:solidFill>
                <a:latin typeface="Century Gothic" panose="020B0502020202020204" pitchFamily="34" charset="0"/>
              </a:rPr>
              <a:t>	HORAIRES DES</a:t>
            </a:r>
            <a:br>
              <a:rPr lang="fr-FR" altLang="fr-FR" sz="1050" dirty="0">
                <a:solidFill>
                  <a:prstClr val="black"/>
                </a:solidFill>
                <a:latin typeface="Century Gothic" panose="020B0502020202020204" pitchFamily="34" charset="0"/>
              </a:rPr>
            </a:br>
            <a:r>
              <a:rPr lang="fr-FR" altLang="fr-FR" sz="1050" dirty="0">
                <a:solidFill>
                  <a:prstClr val="black"/>
                </a:solidFill>
                <a:latin typeface="Century Gothic" panose="020B0502020202020204" pitchFamily="34" charset="0"/>
              </a:rPr>
              <a:t>	</a:t>
            </a:r>
            <a:r>
              <a:rPr lang="fr-FR" altLang="fr-FR" sz="1050" b="1" dirty="0">
                <a:solidFill>
                  <a:prstClr val="black"/>
                </a:solidFill>
                <a:latin typeface="Century Gothic" panose="020B0502020202020204" pitchFamily="34" charset="0"/>
              </a:rPr>
              <a:t>COURS DE CODE</a:t>
            </a:r>
          </a:p>
        </p:txBody>
      </p:sp>
      <p:sp>
        <p:nvSpPr>
          <p:cNvPr id="51" name="Rectangle : avec coins arrondis en diagonale 50">
            <a:extLst>
              <a:ext uri="{FF2B5EF4-FFF2-40B4-BE49-F238E27FC236}">
                <a16:creationId xmlns:a16="http://schemas.microsoft.com/office/drawing/2014/main" id="{DB515F97-67CC-465E-B237-A8B4E1984C3E}"/>
              </a:ext>
            </a:extLst>
          </p:cNvPr>
          <p:cNvSpPr/>
          <p:nvPr/>
        </p:nvSpPr>
        <p:spPr>
          <a:xfrm>
            <a:off x="5987844" y="2085440"/>
            <a:ext cx="2611070" cy="415256"/>
          </a:xfrm>
          <a:prstGeom prst="round2Diag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defTabSz="342900"/>
            <a:r>
              <a:rPr lang="fr-FR" altLang="fr-FR" sz="1050" dirty="0">
                <a:solidFill>
                  <a:prstClr val="black"/>
                </a:solidFill>
                <a:latin typeface="Century Gothic" panose="020B0502020202020204" pitchFamily="34" charset="0"/>
              </a:rPr>
              <a:t>HORAIRES DES</a:t>
            </a:r>
            <a:br>
              <a:rPr lang="fr-FR" altLang="fr-FR" sz="1050" dirty="0">
                <a:solidFill>
                  <a:prstClr val="black"/>
                </a:solidFill>
                <a:latin typeface="Century Gothic" panose="020B0502020202020204" pitchFamily="34" charset="0"/>
              </a:rPr>
            </a:br>
            <a:r>
              <a:rPr lang="fr-FR" altLang="fr-FR" sz="1050" b="1" dirty="0">
                <a:solidFill>
                  <a:prstClr val="black"/>
                </a:solidFill>
                <a:latin typeface="Century Gothic" panose="020B0502020202020204" pitchFamily="34" charset="0"/>
              </a:rPr>
              <a:t>COURS DE CONDUITE</a:t>
            </a:r>
          </a:p>
        </p:txBody>
      </p:sp>
      <p:sp>
        <p:nvSpPr>
          <p:cNvPr id="54" name="ZoneTexte 53">
            <a:extLst>
              <a:ext uri="{FF2B5EF4-FFF2-40B4-BE49-F238E27FC236}">
                <a16:creationId xmlns:a16="http://schemas.microsoft.com/office/drawing/2014/main" id="{C4984F06-DBC1-4207-8C36-94C92F504674}"/>
              </a:ext>
            </a:extLst>
          </p:cNvPr>
          <p:cNvSpPr txBox="1"/>
          <p:nvPr/>
        </p:nvSpPr>
        <p:spPr>
          <a:xfrm>
            <a:off x="384245" y="3240900"/>
            <a:ext cx="3007454" cy="1477328"/>
          </a:xfrm>
          <a:prstGeom prst="rect">
            <a:avLst/>
          </a:prstGeom>
          <a:noFill/>
        </p:spPr>
        <p:txBody>
          <a:bodyPr wrap="square" numCol="1" rtlCol="0">
            <a:spAutoFit/>
          </a:bodyPr>
          <a:lstStyle/>
          <a:p>
            <a:pPr defTabSz="342900">
              <a:lnSpc>
                <a:spcPct val="150000"/>
              </a:lnSpc>
            </a:pPr>
            <a:r>
              <a:rPr lang="fr-FR" altLang="fr-FR" sz="1200" dirty="0" smtClean="0">
                <a:solidFill>
                  <a:prstClr val="black"/>
                </a:solidFill>
                <a:latin typeface="Century Gothic" panose="020B0502020202020204" pitchFamily="34" charset="0"/>
              </a:rPr>
              <a:t>MAR</a:t>
            </a:r>
            <a:r>
              <a:rPr lang="fr-FR" altLang="fr-FR" sz="1200" dirty="0">
                <a:solidFill>
                  <a:prstClr val="black"/>
                </a:solidFill>
                <a:latin typeface="Century Gothic" panose="020B0502020202020204" pitchFamily="34" charset="0"/>
              </a:rPr>
              <a:t>. </a:t>
            </a:r>
            <a:r>
              <a:rPr lang="fr-FR" altLang="fr-FR" sz="1200" dirty="0" smtClean="0">
                <a:solidFill>
                  <a:prstClr val="black"/>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19h00 </a:t>
            </a:r>
            <a:r>
              <a:rPr lang="fr-FR" altLang="fr-FR" sz="900" dirty="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20h00 </a:t>
            </a:r>
            <a:endParaRPr lang="fr-FR" altLang="fr-FR" sz="9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MER. </a:t>
            </a:r>
            <a:r>
              <a:rPr lang="fr-FR" altLang="fr-FR" sz="1200" dirty="0" smtClean="0">
                <a:solidFill>
                  <a:prstClr val="black"/>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19h00 </a:t>
            </a:r>
            <a:r>
              <a:rPr lang="fr-FR" altLang="fr-FR" sz="900" dirty="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20h00</a:t>
            </a:r>
            <a:r>
              <a:rPr lang="fr-FR" altLang="fr-FR" sz="1200" dirty="0" smtClean="0">
                <a:solidFill>
                  <a:srgbClr val="D0363B"/>
                </a:solidFill>
                <a:latin typeface="Century Gothic" panose="020B0502020202020204" pitchFamily="34" charset="0"/>
              </a:rPr>
              <a:t> </a:t>
            </a:r>
            <a:endParaRPr lang="fr-FR" altLang="fr-FR" sz="12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JEU. </a:t>
            </a:r>
            <a:r>
              <a:rPr lang="fr-FR" altLang="fr-FR" sz="1200" dirty="0" smtClean="0">
                <a:solidFill>
                  <a:prstClr val="black"/>
                </a:solidFill>
                <a:latin typeface="Century Gothic" panose="020B0502020202020204" pitchFamily="34" charset="0"/>
              </a:rPr>
              <a:t>					</a:t>
            </a:r>
            <a:endParaRPr lang="fr-FR" altLang="fr-FR" sz="9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VEN.</a:t>
            </a:r>
            <a:r>
              <a:rPr lang="fr-FR" altLang="fr-FR" sz="1200" dirty="0">
                <a:solidFill>
                  <a:srgbClr val="D0363B"/>
                </a:solidFill>
                <a:latin typeface="Century Gothic" panose="020B0502020202020204" pitchFamily="34" charset="0"/>
              </a:rPr>
              <a:t> </a:t>
            </a:r>
            <a:r>
              <a:rPr lang="fr-FR" altLang="fr-FR" sz="1200" dirty="0" smtClean="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19h00 </a:t>
            </a:r>
            <a:r>
              <a:rPr lang="fr-FR" altLang="fr-FR" sz="900" dirty="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20h00 </a:t>
            </a:r>
            <a:endParaRPr lang="fr-FR" altLang="fr-FR" sz="9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SAM.</a:t>
            </a:r>
            <a:r>
              <a:rPr lang="fr-FR" altLang="fr-FR" sz="1200" dirty="0">
                <a:solidFill>
                  <a:srgbClr val="D0363B"/>
                </a:solidFill>
                <a:latin typeface="Century Gothic" panose="020B0502020202020204" pitchFamily="34" charset="0"/>
              </a:rPr>
              <a:t>  </a:t>
            </a:r>
            <a:endParaRPr lang="fr-FR" altLang="fr-FR" sz="900" dirty="0">
              <a:solidFill>
                <a:prstClr val="black"/>
              </a:solidFill>
              <a:latin typeface="Century Gothic" panose="020B0502020202020204" pitchFamily="34" charset="0"/>
            </a:endParaRPr>
          </a:p>
        </p:txBody>
      </p:sp>
      <p:cxnSp>
        <p:nvCxnSpPr>
          <p:cNvPr id="55" name="Connecteur droit 54">
            <a:extLst>
              <a:ext uri="{FF2B5EF4-FFF2-40B4-BE49-F238E27FC236}">
                <a16:creationId xmlns:a16="http://schemas.microsoft.com/office/drawing/2014/main" id="{E077BE90-DA48-4295-89EA-5389481EBEC1}"/>
              </a:ext>
            </a:extLst>
          </p:cNvPr>
          <p:cNvCxnSpPr>
            <a:cxnSpLocks/>
          </p:cNvCxnSpPr>
          <p:nvPr/>
        </p:nvCxnSpPr>
        <p:spPr>
          <a:xfrm>
            <a:off x="2985149" y="3157860"/>
            <a:ext cx="0" cy="2171468"/>
          </a:xfrm>
          <a:prstGeom prst="line">
            <a:avLst/>
          </a:prstGeom>
        </p:spPr>
        <p:style>
          <a:lnRef idx="1">
            <a:schemeClr val="dk1"/>
          </a:lnRef>
          <a:fillRef idx="0">
            <a:schemeClr val="dk1"/>
          </a:fillRef>
          <a:effectRef idx="0">
            <a:schemeClr val="dk1"/>
          </a:effectRef>
          <a:fontRef idx="minor">
            <a:schemeClr val="tx1"/>
          </a:fontRef>
        </p:style>
      </p:cxnSp>
      <p:sp>
        <p:nvSpPr>
          <p:cNvPr id="58" name="ZoneTexte 57">
            <a:extLst>
              <a:ext uri="{FF2B5EF4-FFF2-40B4-BE49-F238E27FC236}">
                <a16:creationId xmlns:a16="http://schemas.microsoft.com/office/drawing/2014/main" id="{F8D326C1-89E2-46DF-B7C5-0EFA6E1559D4}"/>
              </a:ext>
            </a:extLst>
          </p:cNvPr>
          <p:cNvSpPr txBox="1"/>
          <p:nvPr/>
        </p:nvSpPr>
        <p:spPr>
          <a:xfrm>
            <a:off x="934929" y="2862152"/>
            <a:ext cx="641758" cy="253916"/>
          </a:xfrm>
          <a:prstGeom prst="rect">
            <a:avLst/>
          </a:prstGeom>
          <a:noFill/>
        </p:spPr>
        <p:txBody>
          <a:bodyPr wrap="square" numCol="1" rtlCol="0">
            <a:spAutoFit/>
          </a:bodyPr>
          <a:lstStyle/>
          <a:p>
            <a:pPr defTabSz="342900"/>
            <a:r>
              <a:rPr lang="fr-FR" altLang="fr-FR" sz="1050" b="1" u="sng" dirty="0">
                <a:solidFill>
                  <a:prstClr val="black"/>
                </a:solidFill>
                <a:latin typeface="Century Gothic" panose="020B0502020202020204" pitchFamily="34" charset="0"/>
              </a:rPr>
              <a:t>MATIN</a:t>
            </a:r>
          </a:p>
        </p:txBody>
      </p:sp>
      <p:sp>
        <p:nvSpPr>
          <p:cNvPr id="59" name="ZoneTexte 58">
            <a:extLst>
              <a:ext uri="{FF2B5EF4-FFF2-40B4-BE49-F238E27FC236}">
                <a16:creationId xmlns:a16="http://schemas.microsoft.com/office/drawing/2014/main" id="{EC26C872-628E-47D2-B1BD-F86E3A07D092}"/>
              </a:ext>
            </a:extLst>
          </p:cNvPr>
          <p:cNvSpPr txBox="1"/>
          <p:nvPr/>
        </p:nvSpPr>
        <p:spPr>
          <a:xfrm>
            <a:off x="1765954" y="2862152"/>
            <a:ext cx="1025552" cy="253916"/>
          </a:xfrm>
          <a:prstGeom prst="rect">
            <a:avLst/>
          </a:prstGeom>
          <a:noFill/>
        </p:spPr>
        <p:txBody>
          <a:bodyPr wrap="square" numCol="1" rtlCol="0">
            <a:spAutoFit/>
          </a:bodyPr>
          <a:lstStyle/>
          <a:p>
            <a:pPr defTabSz="342900"/>
            <a:r>
              <a:rPr lang="fr-FR" altLang="fr-FR" sz="1050" b="1" u="sng" dirty="0">
                <a:solidFill>
                  <a:prstClr val="black"/>
                </a:solidFill>
                <a:latin typeface="Century Gothic" panose="020B0502020202020204" pitchFamily="34" charset="0"/>
              </a:rPr>
              <a:t>APRÈS-MIDI</a:t>
            </a:r>
          </a:p>
        </p:txBody>
      </p:sp>
      <p:sp>
        <p:nvSpPr>
          <p:cNvPr id="60" name="ZoneTexte 59">
            <a:extLst>
              <a:ext uri="{FF2B5EF4-FFF2-40B4-BE49-F238E27FC236}">
                <a16:creationId xmlns:a16="http://schemas.microsoft.com/office/drawing/2014/main" id="{1CBEA863-8AAC-4E96-99EE-0A7A36BD32E6}"/>
              </a:ext>
            </a:extLst>
          </p:cNvPr>
          <p:cNvSpPr txBox="1"/>
          <p:nvPr/>
        </p:nvSpPr>
        <p:spPr>
          <a:xfrm>
            <a:off x="6027718" y="3228354"/>
            <a:ext cx="2694956" cy="1754326"/>
          </a:xfrm>
          <a:prstGeom prst="rect">
            <a:avLst/>
          </a:prstGeom>
          <a:noFill/>
        </p:spPr>
        <p:txBody>
          <a:bodyPr wrap="square" numCol="1" rtlCol="0">
            <a:spAutoFit/>
          </a:bodyPr>
          <a:lstStyle/>
          <a:p>
            <a:pPr defTabSz="342900">
              <a:lnSpc>
                <a:spcPct val="150000"/>
              </a:lnSpc>
            </a:pPr>
            <a:r>
              <a:rPr lang="fr-FR" altLang="fr-FR" sz="1200" dirty="0">
                <a:solidFill>
                  <a:prstClr val="black"/>
                </a:solidFill>
                <a:latin typeface="Century Gothic" panose="020B0502020202020204" pitchFamily="34" charset="0"/>
              </a:rPr>
              <a:t>LUN.   </a:t>
            </a:r>
            <a:r>
              <a:rPr lang="fr-FR" altLang="fr-FR" sz="1200" dirty="0" smtClean="0">
                <a:solidFill>
                  <a:prstClr val="black"/>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08h00 – 20h00 </a:t>
            </a:r>
            <a:endParaRPr lang="fr-FR" altLang="fr-FR" sz="900" dirty="0">
              <a:solidFill>
                <a:srgbClr val="D0363B"/>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MAR.  </a:t>
            </a:r>
            <a:r>
              <a:rPr lang="fr-FR" altLang="fr-FR" sz="900" dirty="0" smtClean="0">
                <a:solidFill>
                  <a:srgbClr val="D0363B"/>
                </a:solidFill>
                <a:latin typeface="Century Gothic" panose="020B0502020202020204" pitchFamily="34" charset="0"/>
              </a:rPr>
              <a:t>08h00 </a:t>
            </a:r>
            <a:r>
              <a:rPr lang="fr-FR" altLang="fr-FR" sz="900" dirty="0">
                <a:solidFill>
                  <a:srgbClr val="D0363B"/>
                </a:solidFill>
                <a:latin typeface="Century Gothic" panose="020B0502020202020204" pitchFamily="34" charset="0"/>
              </a:rPr>
              <a:t>– 20h00 </a:t>
            </a:r>
            <a:endParaRPr lang="fr-FR" altLang="fr-FR" sz="9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MER. </a:t>
            </a:r>
            <a:r>
              <a:rPr lang="fr-FR" altLang="fr-FR" sz="1200" dirty="0" smtClean="0">
                <a:solidFill>
                  <a:prstClr val="black"/>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08h00 – 20h00 </a:t>
            </a:r>
            <a:endParaRPr lang="fr-FR" altLang="fr-FR" sz="9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JEU. </a:t>
            </a:r>
            <a:r>
              <a:rPr lang="fr-FR" altLang="fr-FR" sz="1200" dirty="0" smtClean="0">
                <a:solidFill>
                  <a:prstClr val="black"/>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08h00 </a:t>
            </a:r>
            <a:r>
              <a:rPr lang="fr-FR" altLang="fr-FR" sz="900" dirty="0">
                <a:solidFill>
                  <a:srgbClr val="D0363B"/>
                </a:solidFill>
                <a:latin typeface="Century Gothic" panose="020B0502020202020204" pitchFamily="34" charset="0"/>
              </a:rPr>
              <a:t>– 20h00 </a:t>
            </a:r>
            <a:endParaRPr lang="fr-FR" altLang="fr-FR" sz="900" dirty="0" smtClean="0">
              <a:solidFill>
                <a:srgbClr val="D0363B"/>
              </a:solidFill>
              <a:latin typeface="Century Gothic" panose="020B0502020202020204" pitchFamily="34" charset="0"/>
            </a:endParaRPr>
          </a:p>
          <a:p>
            <a:pPr defTabSz="342900">
              <a:lnSpc>
                <a:spcPct val="150000"/>
              </a:lnSpc>
            </a:pPr>
            <a:r>
              <a:rPr lang="fr-FR" altLang="fr-FR" sz="1200" dirty="0" smtClean="0">
                <a:solidFill>
                  <a:prstClr val="black"/>
                </a:solidFill>
                <a:latin typeface="Century Gothic" panose="020B0502020202020204" pitchFamily="34" charset="0"/>
              </a:rPr>
              <a:t>VEN</a:t>
            </a:r>
            <a:r>
              <a:rPr lang="fr-FR" altLang="fr-FR" sz="1200" dirty="0">
                <a:solidFill>
                  <a:prstClr val="black"/>
                </a:solidFill>
                <a:latin typeface="Century Gothic" panose="020B0502020202020204" pitchFamily="34" charset="0"/>
              </a:rPr>
              <a:t>.</a:t>
            </a:r>
            <a:r>
              <a:rPr lang="fr-FR" altLang="fr-FR" sz="1200" dirty="0">
                <a:solidFill>
                  <a:srgbClr val="D0363B"/>
                </a:solidFill>
                <a:latin typeface="Century Gothic" panose="020B0502020202020204" pitchFamily="34" charset="0"/>
              </a:rPr>
              <a:t> </a:t>
            </a:r>
            <a:r>
              <a:rPr lang="fr-FR" altLang="fr-FR" sz="1200" dirty="0" smtClean="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08h00 </a:t>
            </a:r>
            <a:r>
              <a:rPr lang="fr-FR" altLang="fr-FR" sz="900" dirty="0">
                <a:solidFill>
                  <a:srgbClr val="D0363B"/>
                </a:solidFill>
                <a:latin typeface="Century Gothic" panose="020B0502020202020204" pitchFamily="34" charset="0"/>
              </a:rPr>
              <a:t>– 20h00 </a:t>
            </a:r>
            <a:endParaRPr lang="fr-FR" altLang="fr-FR" sz="1200" dirty="0" smtClean="0">
              <a:solidFill>
                <a:srgbClr val="D0363B"/>
              </a:solidFill>
              <a:latin typeface="Century Gothic" panose="020B0502020202020204" pitchFamily="34" charset="0"/>
            </a:endParaRPr>
          </a:p>
          <a:p>
            <a:pPr defTabSz="342900">
              <a:lnSpc>
                <a:spcPct val="150000"/>
              </a:lnSpc>
            </a:pPr>
            <a:r>
              <a:rPr lang="fr-FR" altLang="fr-FR" sz="1200" dirty="0" smtClean="0">
                <a:solidFill>
                  <a:prstClr val="black"/>
                </a:solidFill>
                <a:latin typeface="Century Gothic" panose="020B0502020202020204" pitchFamily="34" charset="0"/>
              </a:rPr>
              <a:t>SAM</a:t>
            </a:r>
            <a:r>
              <a:rPr lang="fr-FR" altLang="fr-FR" sz="1200" dirty="0">
                <a:solidFill>
                  <a:prstClr val="black"/>
                </a:solidFill>
                <a:latin typeface="Century Gothic" panose="020B0502020202020204" pitchFamily="34" charset="0"/>
              </a:rPr>
              <a:t>.</a:t>
            </a:r>
            <a:r>
              <a:rPr lang="fr-FR" altLang="fr-FR" sz="1200" dirty="0">
                <a:solidFill>
                  <a:srgbClr val="D0363B"/>
                </a:solidFill>
                <a:latin typeface="Century Gothic" panose="020B0502020202020204" pitchFamily="34" charset="0"/>
              </a:rPr>
              <a:t>  </a:t>
            </a:r>
            <a:r>
              <a:rPr lang="fr-FR" altLang="fr-FR" sz="900" dirty="0">
                <a:solidFill>
                  <a:srgbClr val="D0363B"/>
                </a:solidFill>
                <a:latin typeface="Century Gothic" panose="020B0502020202020204" pitchFamily="34" charset="0"/>
              </a:rPr>
              <a:t>7</a:t>
            </a:r>
            <a:r>
              <a:rPr lang="fr-FR" altLang="fr-FR" sz="900" dirty="0" smtClean="0">
                <a:solidFill>
                  <a:srgbClr val="D0363B"/>
                </a:solidFill>
                <a:latin typeface="Century Gothic" panose="020B0502020202020204" pitchFamily="34" charset="0"/>
              </a:rPr>
              <a:t>h00 – 14h00 </a:t>
            </a:r>
            <a:endParaRPr lang="fr-FR" altLang="fr-FR" sz="900" dirty="0">
              <a:solidFill>
                <a:prstClr val="black"/>
              </a:solidFill>
              <a:latin typeface="Century Gothic" panose="020B0502020202020204" pitchFamily="34" charset="0"/>
            </a:endParaRPr>
          </a:p>
        </p:txBody>
      </p:sp>
      <p:pic>
        <p:nvPicPr>
          <p:cNvPr id="65" name="Image 64">
            <a:extLst>
              <a:ext uri="{FF2B5EF4-FFF2-40B4-BE49-F238E27FC236}">
                <a16:creationId xmlns:a16="http://schemas.microsoft.com/office/drawing/2014/main" id="{3AE5FE52-6330-4EAC-A804-318CE096FB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0504" y="2196087"/>
            <a:ext cx="444619" cy="444619"/>
          </a:xfrm>
          <a:prstGeom prst="rect">
            <a:avLst/>
          </a:prstGeom>
        </p:spPr>
      </p:pic>
      <p:pic>
        <p:nvPicPr>
          <p:cNvPr id="67" name="Image 66">
            <a:extLst>
              <a:ext uri="{FF2B5EF4-FFF2-40B4-BE49-F238E27FC236}">
                <a16:creationId xmlns:a16="http://schemas.microsoft.com/office/drawing/2014/main" id="{BEDC6A55-34F2-4396-90CD-61E9873E0D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84604" y="2176921"/>
            <a:ext cx="458768" cy="458401"/>
          </a:xfrm>
          <a:prstGeom prst="rect">
            <a:avLst/>
          </a:prstGeom>
        </p:spPr>
      </p:pic>
      <p:sp>
        <p:nvSpPr>
          <p:cNvPr id="16" name="Rectangle : avec coins arrondis en diagonale 47">
            <a:extLst>
              <a:ext uri="{FF2B5EF4-FFF2-40B4-BE49-F238E27FC236}">
                <a16:creationId xmlns:a16="http://schemas.microsoft.com/office/drawing/2014/main" id="{FCD7685B-B614-4555-90F7-03F89213494A}"/>
              </a:ext>
            </a:extLst>
          </p:cNvPr>
          <p:cNvSpPr/>
          <p:nvPr/>
        </p:nvSpPr>
        <p:spPr>
          <a:xfrm>
            <a:off x="3104741" y="2069875"/>
            <a:ext cx="2664405" cy="415256"/>
          </a:xfrm>
          <a:prstGeom prst="round2DiagRect">
            <a:avLst/>
          </a:prstGeom>
          <a:solidFill>
            <a:srgbClr val="F5F4EE"/>
          </a:solidFill>
          <a:ln>
            <a:solidFill>
              <a:srgbClr val="2D2D2D"/>
            </a:solid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defTabSz="342900"/>
            <a:r>
              <a:rPr lang="fr-FR" altLang="fr-FR" sz="1050" dirty="0">
                <a:solidFill>
                  <a:prstClr val="black"/>
                </a:solidFill>
                <a:latin typeface="Century Gothic" panose="020B0502020202020204" pitchFamily="34" charset="0"/>
              </a:rPr>
              <a:t>HORAIRES DES</a:t>
            </a:r>
            <a:br>
              <a:rPr lang="fr-FR" altLang="fr-FR" sz="1050" dirty="0">
                <a:solidFill>
                  <a:prstClr val="black"/>
                </a:solidFill>
                <a:latin typeface="Century Gothic" panose="020B0502020202020204" pitchFamily="34" charset="0"/>
              </a:rPr>
            </a:br>
            <a:r>
              <a:rPr lang="fr-FR" altLang="fr-FR" sz="1050" b="1" dirty="0">
                <a:solidFill>
                  <a:prstClr val="black"/>
                </a:solidFill>
                <a:latin typeface="Century Gothic" panose="020B0502020202020204" pitchFamily="34" charset="0"/>
              </a:rPr>
              <a:t>TESTS DE CODE</a:t>
            </a:r>
          </a:p>
        </p:txBody>
      </p:sp>
      <p:sp>
        <p:nvSpPr>
          <p:cNvPr id="17" name="ZoneTexte 16">
            <a:extLst>
              <a:ext uri="{FF2B5EF4-FFF2-40B4-BE49-F238E27FC236}">
                <a16:creationId xmlns:a16="http://schemas.microsoft.com/office/drawing/2014/main" id="{C4984F06-DBC1-4207-8C36-94C92F504674}"/>
              </a:ext>
            </a:extLst>
          </p:cNvPr>
          <p:cNvSpPr txBox="1"/>
          <p:nvPr/>
        </p:nvSpPr>
        <p:spPr>
          <a:xfrm>
            <a:off x="3223079" y="3245017"/>
            <a:ext cx="2600420" cy="1477328"/>
          </a:xfrm>
          <a:prstGeom prst="rect">
            <a:avLst/>
          </a:prstGeom>
          <a:noFill/>
        </p:spPr>
        <p:txBody>
          <a:bodyPr wrap="square" numCol="1" rtlCol="0">
            <a:spAutoFit/>
          </a:bodyPr>
          <a:lstStyle/>
          <a:p>
            <a:pPr defTabSz="342900">
              <a:lnSpc>
                <a:spcPct val="150000"/>
              </a:lnSpc>
            </a:pPr>
            <a:r>
              <a:rPr lang="fr-FR" altLang="fr-FR" sz="1200" dirty="0" smtClean="0">
                <a:solidFill>
                  <a:prstClr val="black"/>
                </a:solidFill>
                <a:latin typeface="Century Gothic" panose="020B0502020202020204" pitchFamily="34" charset="0"/>
              </a:rPr>
              <a:t>MAR</a:t>
            </a:r>
            <a:r>
              <a:rPr lang="fr-FR" altLang="fr-FR" sz="1200" dirty="0">
                <a:solidFill>
                  <a:prstClr val="black"/>
                </a:solidFill>
                <a:latin typeface="Century Gothic" panose="020B0502020202020204" pitchFamily="34" charset="0"/>
              </a:rPr>
              <a:t>.  </a:t>
            </a:r>
            <a:r>
              <a:rPr lang="fr-FR" altLang="fr-FR" sz="900" dirty="0">
                <a:solidFill>
                  <a:srgbClr val="D0363B"/>
                </a:solidFill>
                <a:latin typeface="Century Gothic" panose="020B0502020202020204" pitchFamily="34" charset="0"/>
              </a:rPr>
              <a:t>9</a:t>
            </a:r>
            <a:r>
              <a:rPr lang="fr-FR" altLang="fr-FR" sz="900" dirty="0" smtClean="0">
                <a:solidFill>
                  <a:srgbClr val="D0363B"/>
                </a:solidFill>
                <a:latin typeface="Century Gothic" panose="020B0502020202020204" pitchFamily="34" charset="0"/>
              </a:rPr>
              <a:t>h00 </a:t>
            </a:r>
            <a:r>
              <a:rPr lang="fr-FR" altLang="fr-FR" sz="900" dirty="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19h00</a:t>
            </a:r>
            <a:endParaRPr lang="fr-FR" altLang="fr-FR" sz="9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MER.  </a:t>
            </a:r>
            <a:r>
              <a:rPr lang="fr-FR" altLang="fr-FR" sz="1200" dirty="0" smtClean="0">
                <a:solidFill>
                  <a:prstClr val="black"/>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9h00 </a:t>
            </a:r>
            <a:r>
              <a:rPr lang="fr-FR" altLang="fr-FR" sz="900" dirty="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20h00</a:t>
            </a:r>
            <a:r>
              <a:rPr lang="fr-FR" altLang="fr-FR" sz="1200" dirty="0" smtClean="0">
                <a:solidFill>
                  <a:srgbClr val="D0363B"/>
                </a:solidFill>
                <a:latin typeface="Century Gothic" panose="020B0502020202020204" pitchFamily="34" charset="0"/>
              </a:rPr>
              <a:t> </a:t>
            </a:r>
            <a:endParaRPr lang="fr-FR" altLang="fr-FR" sz="12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JEU. </a:t>
            </a:r>
            <a:r>
              <a:rPr lang="fr-FR" altLang="fr-FR" sz="1200" dirty="0" smtClean="0">
                <a:solidFill>
                  <a:prstClr val="black"/>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9h00 </a:t>
            </a:r>
            <a:r>
              <a:rPr lang="fr-FR" altLang="fr-FR" sz="900" dirty="0">
                <a:solidFill>
                  <a:srgbClr val="D0363B"/>
                </a:solidFill>
                <a:latin typeface="Century Gothic" panose="020B0502020202020204" pitchFamily="34" charset="0"/>
              </a:rPr>
              <a:t>– 20h00 </a:t>
            </a:r>
            <a:endParaRPr lang="fr-FR" altLang="fr-FR" sz="9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VEN.</a:t>
            </a:r>
            <a:r>
              <a:rPr lang="fr-FR" altLang="fr-FR" sz="1200" dirty="0">
                <a:solidFill>
                  <a:srgbClr val="D0363B"/>
                </a:solidFill>
                <a:latin typeface="Century Gothic" panose="020B0502020202020204" pitchFamily="34" charset="0"/>
              </a:rPr>
              <a:t> </a:t>
            </a:r>
            <a:r>
              <a:rPr lang="fr-FR" altLang="fr-FR" sz="1200" dirty="0" smtClean="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9h00 </a:t>
            </a:r>
            <a:r>
              <a:rPr lang="fr-FR" altLang="fr-FR" sz="900" dirty="0">
                <a:solidFill>
                  <a:srgbClr val="D0363B"/>
                </a:solidFill>
                <a:latin typeface="Century Gothic" panose="020B0502020202020204" pitchFamily="34" charset="0"/>
              </a:rPr>
              <a:t>– </a:t>
            </a:r>
            <a:r>
              <a:rPr lang="fr-FR" altLang="fr-FR" sz="900" dirty="0" smtClean="0">
                <a:solidFill>
                  <a:srgbClr val="D0363B"/>
                </a:solidFill>
                <a:latin typeface="Century Gothic" panose="020B0502020202020204" pitchFamily="34" charset="0"/>
              </a:rPr>
              <a:t>19h00</a:t>
            </a:r>
            <a:endParaRPr lang="fr-FR" altLang="fr-FR" sz="900" dirty="0">
              <a:solidFill>
                <a:prstClr val="black"/>
              </a:solidFill>
              <a:latin typeface="Century Gothic" panose="020B0502020202020204" pitchFamily="34" charset="0"/>
            </a:endParaRPr>
          </a:p>
          <a:p>
            <a:pPr defTabSz="342900">
              <a:lnSpc>
                <a:spcPct val="150000"/>
              </a:lnSpc>
            </a:pPr>
            <a:r>
              <a:rPr lang="fr-FR" altLang="fr-FR" sz="1200" dirty="0">
                <a:solidFill>
                  <a:prstClr val="black"/>
                </a:solidFill>
                <a:latin typeface="Century Gothic" panose="020B0502020202020204" pitchFamily="34" charset="0"/>
              </a:rPr>
              <a:t>SAM.</a:t>
            </a:r>
            <a:r>
              <a:rPr lang="fr-FR" altLang="fr-FR" sz="1200" dirty="0">
                <a:solidFill>
                  <a:srgbClr val="D0363B"/>
                </a:solidFill>
                <a:latin typeface="Century Gothic" panose="020B0502020202020204" pitchFamily="34" charset="0"/>
              </a:rPr>
              <a:t>  </a:t>
            </a:r>
            <a:r>
              <a:rPr lang="fr-FR" altLang="fr-FR" sz="900" dirty="0">
                <a:solidFill>
                  <a:srgbClr val="D0363B"/>
                </a:solidFill>
                <a:latin typeface="Century Gothic" panose="020B0502020202020204" pitchFamily="34" charset="0"/>
              </a:rPr>
              <a:t>10h00 – 12h00       14h00 – 18h00 </a:t>
            </a:r>
            <a:endParaRPr lang="fr-FR" altLang="fr-FR" sz="900" dirty="0">
              <a:solidFill>
                <a:prstClr val="black"/>
              </a:solidFill>
              <a:latin typeface="Century Gothic" panose="020B0502020202020204" pitchFamily="34" charset="0"/>
            </a:endParaRPr>
          </a:p>
        </p:txBody>
      </p:sp>
      <p:cxnSp>
        <p:nvCxnSpPr>
          <p:cNvPr id="18" name="Connecteur droit 17">
            <a:extLst>
              <a:ext uri="{FF2B5EF4-FFF2-40B4-BE49-F238E27FC236}">
                <a16:creationId xmlns:a16="http://schemas.microsoft.com/office/drawing/2014/main" id="{E077BE90-DA48-4295-89EA-5389481EBEC1}"/>
              </a:ext>
            </a:extLst>
          </p:cNvPr>
          <p:cNvCxnSpPr>
            <a:cxnSpLocks/>
          </p:cNvCxnSpPr>
          <p:nvPr/>
        </p:nvCxnSpPr>
        <p:spPr>
          <a:xfrm>
            <a:off x="5849268" y="3188920"/>
            <a:ext cx="0" cy="2171468"/>
          </a:xfrm>
          <a:prstGeom prst="line">
            <a:avLst/>
          </a:prstGeom>
        </p:spPr>
        <p:style>
          <a:lnRef idx="1">
            <a:schemeClr val="dk1"/>
          </a:lnRef>
          <a:fillRef idx="0">
            <a:schemeClr val="dk1"/>
          </a:fillRef>
          <a:effectRef idx="0">
            <a:schemeClr val="dk1"/>
          </a:effectRef>
          <a:fontRef idx="minor">
            <a:schemeClr val="tx1"/>
          </a:fontRef>
        </p:style>
      </p:cxnSp>
      <p:sp>
        <p:nvSpPr>
          <p:cNvPr id="22" name="ZoneTexte 21">
            <a:extLst>
              <a:ext uri="{FF2B5EF4-FFF2-40B4-BE49-F238E27FC236}">
                <a16:creationId xmlns:a16="http://schemas.microsoft.com/office/drawing/2014/main" id="{CDC34E6B-304D-47D7-8AF9-4BC6CF90058B}"/>
              </a:ext>
            </a:extLst>
          </p:cNvPr>
          <p:cNvSpPr txBox="1"/>
          <p:nvPr/>
        </p:nvSpPr>
        <p:spPr>
          <a:xfrm>
            <a:off x="6841221" y="6518517"/>
            <a:ext cx="2116341" cy="230832"/>
          </a:xfrm>
          <a:prstGeom prst="rect">
            <a:avLst/>
          </a:prstGeom>
          <a:noFill/>
        </p:spPr>
        <p:txBody>
          <a:bodyPr wrap="square" numCol="1" rtlCol="0">
            <a:spAutoFit/>
          </a:bodyPr>
          <a:lstStyle/>
          <a:p>
            <a:r>
              <a:rPr lang="fr-FR" altLang="fr-FR" sz="900" dirty="0">
                <a:latin typeface="Century Gothic" panose="020B0502020202020204" pitchFamily="34" charset="0"/>
              </a:rPr>
              <a:t>CRITÈRE 3.1 DU LABEL DE L’ETAT</a:t>
            </a:r>
          </a:p>
        </p:txBody>
      </p:sp>
      <p:pic>
        <p:nvPicPr>
          <p:cNvPr id="23" name="Image 22">
            <a:extLst>
              <a:ext uri="{FF2B5EF4-FFF2-40B4-BE49-F238E27FC236}">
                <a16:creationId xmlns:a16="http://schemas.microsoft.com/office/drawing/2014/main" id="{03B935B0-45A8-4588-AD7A-063881508C6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94769" y="2170920"/>
            <a:ext cx="458768" cy="458401"/>
          </a:xfrm>
          <a:prstGeom prst="rect">
            <a:avLst/>
          </a:prstGeom>
        </p:spPr>
      </p:pic>
      <p:sp>
        <p:nvSpPr>
          <p:cNvPr id="21" name="ZoneTexte 20">
            <a:extLst>
              <a:ext uri="{FF2B5EF4-FFF2-40B4-BE49-F238E27FC236}">
                <a16:creationId xmlns:a16="http://schemas.microsoft.com/office/drawing/2014/main" id="{78A7AA0C-AD70-40C2-8F0C-05A35DCC159B}"/>
              </a:ext>
            </a:extLst>
          </p:cNvPr>
          <p:cNvSpPr txBox="1"/>
          <p:nvPr/>
        </p:nvSpPr>
        <p:spPr>
          <a:xfrm>
            <a:off x="2221576" y="2189211"/>
            <a:ext cx="266707" cy="371452"/>
          </a:xfrm>
          <a:prstGeom prst="rect">
            <a:avLst/>
          </a:prstGeom>
          <a:noFill/>
        </p:spPr>
        <p:txBody>
          <a:bodyPr wrap="square" numCol="1" rtlCol="0">
            <a:spAutoFit/>
          </a:bodyPr>
          <a:lstStyle/>
          <a:p>
            <a:r>
              <a:rPr lang="fr-FR" altLang="fr-FR" dirty="0">
                <a:latin typeface="Century Gothic" panose="020B0502020202020204" pitchFamily="34" charset="0"/>
              </a:rPr>
              <a:t>*</a:t>
            </a:r>
            <a:endParaRPr lang="fr-FR" altLang="fr-FR" dirty="0"/>
          </a:p>
        </p:txBody>
      </p:sp>
      <p:sp>
        <p:nvSpPr>
          <p:cNvPr id="24" name="ZoneTexte 23">
            <a:extLst>
              <a:ext uri="{FF2B5EF4-FFF2-40B4-BE49-F238E27FC236}">
                <a16:creationId xmlns:a16="http://schemas.microsoft.com/office/drawing/2014/main" id="{24C43BB9-C1A4-4881-B3DA-136A44C052CB}"/>
              </a:ext>
            </a:extLst>
          </p:cNvPr>
          <p:cNvSpPr txBox="1"/>
          <p:nvPr/>
        </p:nvSpPr>
        <p:spPr>
          <a:xfrm>
            <a:off x="934929" y="5456669"/>
            <a:ext cx="7068425" cy="477054"/>
          </a:xfrm>
          <a:prstGeom prst="rect">
            <a:avLst/>
          </a:prstGeom>
          <a:noFill/>
        </p:spPr>
        <p:txBody>
          <a:bodyPr wrap="square" numCol="1" rtlCol="0">
            <a:spAutoFit/>
          </a:bodyPr>
          <a:lstStyle/>
          <a:p>
            <a:pPr algn="ctr"/>
            <a:r>
              <a:rPr lang="fr-FR" altLang="fr-FR" sz="1400" dirty="0">
                <a:latin typeface="Century Gothic" panose="020B0502020202020204" pitchFamily="34" charset="0"/>
              </a:rPr>
              <a:t>*</a:t>
            </a:r>
            <a:r>
              <a:rPr lang="fr-FR" altLang="fr-FR" sz="1100" b="1" dirty="0">
                <a:latin typeface="Century Gothic" panose="020B0502020202020204" pitchFamily="34" charset="0"/>
              </a:rPr>
              <a:t>Les cours de code sont </a:t>
            </a:r>
            <a:r>
              <a:rPr lang="fr-FR" altLang="fr-FR" sz="1100" b="1" dirty="0">
                <a:solidFill>
                  <a:prstClr val="black"/>
                </a:solidFill>
                <a:latin typeface="Century Gothic" panose="020B0502020202020204" pitchFamily="34" charset="0"/>
              </a:rPr>
              <a:t>dispensés par des enseignants de la conduite et de la sécurité routière titulaires d’une autorisation d’enseigner en cours de validité. </a:t>
            </a:r>
            <a:endParaRPr lang="fr-FR" altLang="fr-FR" sz="1400" b="1" dirty="0">
              <a:latin typeface="Century Gothic" panose="020B0502020202020204" pitchFamily="34" charset="0"/>
            </a:endParaRPr>
          </a:p>
        </p:txBody>
      </p:sp>
    </p:spTree>
    <p:extLst>
      <p:ext uri="{BB962C8B-B14F-4D97-AF65-F5344CB8AC3E}">
        <p14:creationId xmlns:p14="http://schemas.microsoft.com/office/powerpoint/2010/main" val="4020875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riangle rectangle 11">
            <a:extLst>
              <a:ext uri="{FF2B5EF4-FFF2-40B4-BE49-F238E27FC236}">
                <a16:creationId xmlns:a16="http://schemas.microsoft.com/office/drawing/2014/main" id="{C85A922B-E031-4157-AD72-F60519EDF947}"/>
              </a:ext>
            </a:extLst>
          </p:cNvPr>
          <p:cNvSpPr/>
          <p:nvPr/>
        </p:nvSpPr>
        <p:spPr>
          <a:xfrm>
            <a:off x="302003" y="1711354"/>
            <a:ext cx="7088697" cy="4723002"/>
          </a:xfrm>
          <a:prstGeom prst="rtTriangle">
            <a:avLst/>
          </a:prstGeom>
          <a:solidFill>
            <a:srgbClr val="F5F4EE"/>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p>
        </p:txBody>
      </p:sp>
      <p:pic>
        <p:nvPicPr>
          <p:cNvPr id="5" name="Image 4">
            <a:extLst>
              <a:ext uri="{FF2B5EF4-FFF2-40B4-BE49-F238E27FC236}">
                <a16:creationId xmlns:a16="http://schemas.microsoft.com/office/drawing/2014/main" id="{C2D01FC6-93D9-477C-BF7F-E25D710BE3E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129002" y="5306980"/>
            <a:ext cx="2658231" cy="1098958"/>
          </a:xfrm>
          <a:prstGeom prst="rect">
            <a:avLst/>
          </a:prstGeom>
        </p:spPr>
      </p:pic>
      <p:pic>
        <p:nvPicPr>
          <p:cNvPr id="7" name="Image 6">
            <a:extLst>
              <a:ext uri="{FF2B5EF4-FFF2-40B4-BE49-F238E27FC236}">
                <a16:creationId xmlns:a16="http://schemas.microsoft.com/office/drawing/2014/main" id="{150074D5-46F1-477F-963E-D8FA482D53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9370" y="5146646"/>
            <a:ext cx="1261774" cy="1261774"/>
          </a:xfrm>
          <a:prstGeom prst="rect">
            <a:avLst/>
          </a:prstGeom>
        </p:spPr>
      </p:pic>
      <p:pic>
        <p:nvPicPr>
          <p:cNvPr id="9" name="Image 8">
            <a:extLst>
              <a:ext uri="{FF2B5EF4-FFF2-40B4-BE49-F238E27FC236}">
                <a16:creationId xmlns:a16="http://schemas.microsoft.com/office/drawing/2014/main" id="{9F7DAA05-EC58-40D1-80B6-961DC4E25ED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0494" y="5084392"/>
            <a:ext cx="1350627" cy="1350627"/>
          </a:xfrm>
          <a:prstGeom prst="rect">
            <a:avLst/>
          </a:prstGeom>
        </p:spPr>
      </p:pic>
      <p:sp>
        <p:nvSpPr>
          <p:cNvPr id="8" name="ZoneTexte 7">
            <a:extLst>
              <a:ext uri="{FF2B5EF4-FFF2-40B4-BE49-F238E27FC236}">
                <a16:creationId xmlns:a16="http://schemas.microsoft.com/office/drawing/2014/main" id="{A3164A40-5E09-4285-B6EB-706FA8A98868}"/>
              </a:ext>
            </a:extLst>
          </p:cNvPr>
          <p:cNvSpPr txBox="1"/>
          <p:nvPr/>
        </p:nvSpPr>
        <p:spPr>
          <a:xfrm>
            <a:off x="6518247" y="6518517"/>
            <a:ext cx="2439316" cy="230832"/>
          </a:xfrm>
          <a:prstGeom prst="rect">
            <a:avLst/>
          </a:prstGeom>
          <a:noFill/>
        </p:spPr>
        <p:txBody>
          <a:bodyPr wrap="square" numCol="1" rtlCol="0">
            <a:spAutoFit/>
          </a:bodyPr>
          <a:lstStyle/>
          <a:p>
            <a:r>
              <a:rPr lang="fr-FR" altLang="fr-FR" sz="900" dirty="0">
                <a:latin typeface="Century Gothic" panose="020B0502020202020204" pitchFamily="34" charset="0"/>
              </a:rPr>
              <a:t>CRITÈRE 1.5 et 7.4 DU LABEL DE L’ETAT</a:t>
            </a:r>
          </a:p>
        </p:txBody>
      </p:sp>
      <p:sp>
        <p:nvSpPr>
          <p:cNvPr id="10" name="ZoneTexte 9">
            <a:extLst>
              <a:ext uri="{FF2B5EF4-FFF2-40B4-BE49-F238E27FC236}">
                <a16:creationId xmlns:a16="http://schemas.microsoft.com/office/drawing/2014/main" id="{F38AAFC2-1197-4552-9328-078E2FECCA68}"/>
              </a:ext>
            </a:extLst>
          </p:cNvPr>
          <p:cNvSpPr txBox="1"/>
          <p:nvPr/>
        </p:nvSpPr>
        <p:spPr>
          <a:xfrm>
            <a:off x="1753300" y="1247552"/>
            <a:ext cx="6610524" cy="2893100"/>
          </a:xfrm>
          <a:prstGeom prst="rect">
            <a:avLst/>
          </a:prstGeom>
          <a:noFill/>
          <a:ln w="9525">
            <a:solidFill>
              <a:schemeClr val="tx1"/>
            </a:solidFill>
          </a:ln>
        </p:spPr>
        <p:txBody>
          <a:bodyPr wrap="square" numCol="1" rtlCol="0">
            <a:spAutoFit/>
          </a:bodyPr>
          <a:lstStyle/>
          <a:p>
            <a:pPr algn="just"/>
            <a:r>
              <a:rPr lang="fr-FR" altLang="fr-FR" dirty="0">
                <a:latin typeface="Century Gothic" panose="020B0502020202020204" pitchFamily="34" charset="0"/>
              </a:rPr>
              <a:t>Nous pouvons vous remettre, sur simple demande, les éléments suivants :</a:t>
            </a:r>
          </a:p>
          <a:p>
            <a:pPr algn="just"/>
            <a:endParaRPr lang="fr-FR" altLang="fr-FR" dirty="0">
              <a:latin typeface="Century Gothic" panose="020B0502020202020204" pitchFamily="34" charset="0"/>
            </a:endParaRPr>
          </a:p>
          <a:p>
            <a:pPr marL="285750" indent="-285750">
              <a:buFontTx/>
              <a:buChar char="-"/>
            </a:pPr>
            <a:r>
              <a:rPr lang="fr-FR" altLang="fr-FR" sz="1600" dirty="0">
                <a:latin typeface="Century Gothic" panose="020B0502020202020204" pitchFamily="34" charset="0"/>
              </a:rPr>
              <a:t>Une copie du règlement intérieur</a:t>
            </a:r>
          </a:p>
          <a:p>
            <a:pPr marL="285750" indent="-285750">
              <a:buFontTx/>
              <a:buChar char="-"/>
            </a:pPr>
            <a:r>
              <a:rPr lang="fr-FR" altLang="fr-FR" sz="1600" dirty="0">
                <a:latin typeface="Century Gothic" panose="020B0502020202020204" pitchFamily="34" charset="0"/>
              </a:rPr>
              <a:t>Le bilan annuel de nos résultats &amp; taux de réussite par formation </a:t>
            </a:r>
          </a:p>
          <a:p>
            <a:pPr marL="285750" indent="-285750">
              <a:buFontTx/>
              <a:buChar char="-"/>
            </a:pPr>
            <a:r>
              <a:rPr lang="fr-FR" altLang="fr-FR" sz="1600" dirty="0">
                <a:latin typeface="Century Gothic" panose="020B0502020202020204" pitchFamily="34" charset="0"/>
              </a:rPr>
              <a:t>Le nombre moyen d'heures de formation correspondant aux taux de réussite en première et en deuxième présentation.</a:t>
            </a:r>
          </a:p>
          <a:p>
            <a:pPr marL="285750" indent="-285750">
              <a:buFontTx/>
              <a:buChar char="-"/>
            </a:pPr>
            <a:r>
              <a:rPr lang="fr-FR" altLang="fr-FR" sz="1600" dirty="0">
                <a:latin typeface="Century Gothic" panose="020B0502020202020204" pitchFamily="34" charset="0"/>
              </a:rPr>
              <a:t>Une synthèse des résultats des questionnaires de satisfaction</a:t>
            </a:r>
          </a:p>
          <a:p>
            <a:pPr marL="285750" indent="-285750">
              <a:buFontTx/>
              <a:buChar char="-"/>
            </a:pPr>
            <a:r>
              <a:rPr lang="fr-FR" altLang="fr-FR" sz="1600" dirty="0">
                <a:latin typeface="Century Gothic" panose="020B0502020202020204" pitchFamily="34" charset="0"/>
              </a:rPr>
              <a:t>Toute réclamation, fera l’objet d’une notification écrite à CER envoyée avec accusé de réception.</a:t>
            </a:r>
          </a:p>
        </p:txBody>
      </p:sp>
      <p:pic>
        <p:nvPicPr>
          <p:cNvPr id="1026" name="Picture 2">
            <a:extLst>
              <a:ext uri="{FF2B5EF4-FFF2-40B4-BE49-F238E27FC236}">
                <a16:creationId xmlns:a16="http://schemas.microsoft.com/office/drawing/2014/main" id="{D643F29C-DF8A-4E30-A057-43E01C9B02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56530" y="5506657"/>
            <a:ext cx="1585467" cy="819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36055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E5BC02E-B69F-4DD4-BA53-5F30850E0A44}"/>
              </a:ext>
            </a:extLst>
          </p:cNvPr>
          <p:cNvSpPr/>
          <p:nvPr/>
        </p:nvSpPr>
        <p:spPr>
          <a:xfrm>
            <a:off x="0" y="0"/>
            <a:ext cx="9144000" cy="6858000"/>
          </a:xfrm>
          <a:prstGeom prst="rect">
            <a:avLst/>
          </a:prstGeom>
          <a:solidFill>
            <a:srgbClr val="D0363B"/>
          </a:solidFill>
          <a:ln>
            <a:noFill/>
          </a:ln>
        </p:spPr>
        <p:style>
          <a:lnRef idx="2">
            <a:schemeClr val="accent1">
              <a:shade val="50000"/>
            </a:schemeClr>
          </a:lnRef>
          <a:fillRef idx="1">
            <a:schemeClr val="accent1"/>
          </a:fillRef>
          <a:effectRef idx="0">
            <a:schemeClr val="accent1"/>
          </a:effectRef>
          <a:fontRef idx="minor">
            <a:schemeClr val="lt1"/>
          </a:fontRef>
        </p:style>
        <p:txBody>
          <a:bodyPr numCol="1" rtlCol="0" anchor="ctr"/>
          <a:lstStyle/>
          <a:p>
            <a:pPr algn="ctr"/>
            <a:endParaRPr lang="fr-FR" altLang="fr-FR">
              <a:latin typeface="Century Gothic" panose="020B0502020202020204" pitchFamily="34" charset="0"/>
            </a:endParaRPr>
          </a:p>
        </p:txBody>
      </p:sp>
      <p:pic>
        <p:nvPicPr>
          <p:cNvPr id="7" name="Image 6">
            <a:extLst>
              <a:ext uri="{FF2B5EF4-FFF2-40B4-BE49-F238E27FC236}">
                <a16:creationId xmlns:a16="http://schemas.microsoft.com/office/drawing/2014/main" id="{0D22943B-A0A1-441E-8F7F-675DDBA969C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8990" y="5796951"/>
            <a:ext cx="2423856" cy="806793"/>
          </a:xfrm>
          <a:prstGeom prst="rect">
            <a:avLst/>
          </a:prstGeom>
        </p:spPr>
      </p:pic>
      <p:sp>
        <p:nvSpPr>
          <p:cNvPr id="6" name="ZoneTexte 5">
            <a:extLst>
              <a:ext uri="{FF2B5EF4-FFF2-40B4-BE49-F238E27FC236}">
                <a16:creationId xmlns:a16="http://schemas.microsoft.com/office/drawing/2014/main" id="{99EEF474-66E7-46E3-8015-8B684784445A}"/>
              </a:ext>
            </a:extLst>
          </p:cNvPr>
          <p:cNvSpPr txBox="1"/>
          <p:nvPr/>
        </p:nvSpPr>
        <p:spPr>
          <a:xfrm>
            <a:off x="1701071" y="1206770"/>
            <a:ext cx="5741857" cy="3354765"/>
          </a:xfrm>
          <a:prstGeom prst="rect">
            <a:avLst/>
          </a:prstGeom>
          <a:noFill/>
          <a:ln w="6350">
            <a:noFill/>
          </a:ln>
        </p:spPr>
        <p:txBody>
          <a:bodyPr wrap="square" numCol="1" rtlCol="0">
            <a:spAutoFit/>
          </a:bodyPr>
          <a:lstStyle/>
          <a:p>
            <a:pPr algn="ctr"/>
            <a:r>
              <a:rPr lang="fr-FR" altLang="fr-FR" sz="3200" dirty="0">
                <a:solidFill>
                  <a:schemeClr val="bg1"/>
                </a:solidFill>
                <a:latin typeface="Century Gothic" panose="020B0502020202020204" pitchFamily="34" charset="0"/>
              </a:rPr>
              <a:t>CONTACT</a:t>
            </a:r>
          </a:p>
          <a:p>
            <a:pPr algn="ctr"/>
            <a:endParaRPr lang="fr-FR" altLang="fr-FR" sz="3600" dirty="0">
              <a:solidFill>
                <a:schemeClr val="bg1"/>
              </a:solidFill>
              <a:latin typeface="Century Gothic" panose="020B0502020202020204" pitchFamily="34" charset="0"/>
            </a:endParaRPr>
          </a:p>
          <a:p>
            <a:pPr algn="ctr"/>
            <a:r>
              <a:rPr lang="fr-FR" altLang="fr-FR" sz="3600" b="1" dirty="0" smtClean="0">
                <a:solidFill>
                  <a:schemeClr val="bg1"/>
                </a:solidFill>
                <a:latin typeface="Century Gothic" panose="020B0502020202020204" pitchFamily="34" charset="0"/>
              </a:rPr>
              <a:t>CER Eglise de Colombes</a:t>
            </a:r>
            <a:endParaRPr lang="fr-FR" altLang="fr-FR" sz="3600" b="1" dirty="0">
              <a:solidFill>
                <a:schemeClr val="bg1"/>
              </a:solidFill>
              <a:latin typeface="Century Gothic" panose="020B0502020202020204" pitchFamily="34" charset="0"/>
            </a:endParaRPr>
          </a:p>
          <a:p>
            <a:pPr algn="ctr"/>
            <a:r>
              <a:rPr lang="fr-FR" altLang="fr-FR" dirty="0" smtClean="0">
                <a:solidFill>
                  <a:schemeClr val="bg1"/>
                </a:solidFill>
                <a:latin typeface="Century Gothic" panose="020B0502020202020204" pitchFamily="34" charset="0"/>
              </a:rPr>
              <a:t>21 Rue Gabriel Péri</a:t>
            </a:r>
            <a:endParaRPr lang="fr-FR" altLang="fr-FR" dirty="0">
              <a:solidFill>
                <a:schemeClr val="bg1"/>
              </a:solidFill>
              <a:latin typeface="Century Gothic" panose="020B0502020202020204" pitchFamily="34" charset="0"/>
            </a:endParaRPr>
          </a:p>
          <a:p>
            <a:pPr algn="ctr"/>
            <a:r>
              <a:rPr lang="fr-FR" altLang="fr-FR" dirty="0" smtClean="0">
                <a:solidFill>
                  <a:schemeClr val="bg1"/>
                </a:solidFill>
                <a:latin typeface="Century Gothic" panose="020B0502020202020204" pitchFamily="34" charset="0"/>
              </a:rPr>
              <a:t>92700 COLOMBES</a:t>
            </a:r>
            <a:endParaRPr lang="fr-FR" altLang="fr-FR" dirty="0">
              <a:solidFill>
                <a:schemeClr val="bg1"/>
              </a:solidFill>
              <a:latin typeface="Century Gothic" panose="020B0502020202020204" pitchFamily="34" charset="0"/>
            </a:endParaRPr>
          </a:p>
          <a:p>
            <a:pPr algn="ctr"/>
            <a:endParaRPr lang="fr-FR" altLang="fr-FR" dirty="0">
              <a:solidFill>
                <a:schemeClr val="bg1"/>
              </a:solidFill>
              <a:latin typeface="Century Gothic" panose="020B0502020202020204" pitchFamily="34" charset="0"/>
            </a:endParaRPr>
          </a:p>
          <a:p>
            <a:pPr algn="ctr"/>
            <a:r>
              <a:rPr lang="fr-FR" altLang="fr-FR" dirty="0" smtClean="0">
                <a:solidFill>
                  <a:schemeClr val="bg1"/>
                </a:solidFill>
                <a:latin typeface="Century Gothic" panose="020B0502020202020204" pitchFamily="34" charset="0"/>
              </a:rPr>
              <a:t>aeeglisedecolombes92@gmail.com</a:t>
            </a:r>
            <a:endParaRPr lang="fr-FR" altLang="fr-FR" dirty="0">
              <a:solidFill>
                <a:schemeClr val="bg1"/>
              </a:solidFill>
              <a:latin typeface="Century Gothic" panose="020B0502020202020204" pitchFamily="34" charset="0"/>
            </a:endParaRPr>
          </a:p>
          <a:p>
            <a:pPr algn="ctr"/>
            <a:r>
              <a:rPr lang="fr-FR" altLang="fr-FR" dirty="0" smtClean="0">
                <a:solidFill>
                  <a:schemeClr val="bg1"/>
                </a:solidFill>
                <a:latin typeface="Century Gothic" panose="020B0502020202020204" pitchFamily="34" charset="0"/>
              </a:rPr>
              <a:t>Tél : 01.47.86.05.50</a:t>
            </a:r>
            <a:endParaRPr lang="fr-FR" altLang="fr-FR" dirty="0">
              <a:solidFill>
                <a:schemeClr val="bg1"/>
              </a:solidFill>
              <a:latin typeface="Century Gothic" panose="020B0502020202020204" pitchFamily="34" charset="0"/>
            </a:endParaRPr>
          </a:p>
          <a:p>
            <a:pPr algn="ctr"/>
            <a:endParaRPr lang="fr-FR" altLang="fr-FR" dirty="0">
              <a:solidFill>
                <a:schemeClr val="bg1"/>
              </a:solidFill>
              <a:latin typeface="Century Gothic" panose="020B0502020202020204" pitchFamily="34" charset="0"/>
            </a:endParaRPr>
          </a:p>
        </p:txBody>
      </p:sp>
      <p:cxnSp>
        <p:nvCxnSpPr>
          <p:cNvPr id="3" name="Connecteur droit 2"/>
          <p:cNvCxnSpPr/>
          <p:nvPr/>
        </p:nvCxnSpPr>
        <p:spPr>
          <a:xfrm flipV="1">
            <a:off x="1743075" y="923313"/>
            <a:ext cx="5467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Connecteur droit 7"/>
          <p:cNvCxnSpPr/>
          <p:nvPr/>
        </p:nvCxnSpPr>
        <p:spPr>
          <a:xfrm flipV="1">
            <a:off x="1743075" y="4392860"/>
            <a:ext cx="546735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ZoneTexte 8">
            <a:extLst>
              <a:ext uri="{FF2B5EF4-FFF2-40B4-BE49-F238E27FC236}">
                <a16:creationId xmlns:a16="http://schemas.microsoft.com/office/drawing/2014/main" id="{99EEF474-66E7-46E3-8015-8B684784445A}"/>
              </a:ext>
            </a:extLst>
          </p:cNvPr>
          <p:cNvSpPr txBox="1"/>
          <p:nvPr/>
        </p:nvSpPr>
        <p:spPr>
          <a:xfrm>
            <a:off x="264313" y="6141624"/>
            <a:ext cx="3658151" cy="319190"/>
          </a:xfrm>
          <a:prstGeom prst="rect">
            <a:avLst/>
          </a:prstGeom>
          <a:noFill/>
          <a:ln w="6350">
            <a:solidFill>
              <a:schemeClr val="bg1"/>
            </a:solidFill>
          </a:ln>
        </p:spPr>
        <p:txBody>
          <a:bodyPr wrap="square" numCol="1" rtlCol="0">
            <a:spAutoFit/>
          </a:bodyPr>
          <a:lstStyle/>
          <a:p>
            <a:r>
              <a:rPr lang="fr-FR" altLang="fr-FR" sz="1400" dirty="0">
                <a:solidFill>
                  <a:schemeClr val="bg1"/>
                </a:solidFill>
                <a:latin typeface="Century Gothic" panose="020B0502020202020204" pitchFamily="34" charset="0"/>
              </a:rPr>
              <a:t>N° D’AGRÉMENT </a:t>
            </a:r>
            <a:r>
              <a:rPr lang="fr-FR" altLang="fr-FR" sz="1400" dirty="0" smtClean="0">
                <a:solidFill>
                  <a:schemeClr val="bg1"/>
                </a:solidFill>
                <a:latin typeface="Century Gothic" panose="020B0502020202020204" pitchFamily="34" charset="0"/>
              </a:rPr>
              <a:t>: E1509200040</a:t>
            </a:r>
            <a:endParaRPr lang="fr-FR" altLang="fr-FR" sz="1400" dirty="0">
              <a:solidFill>
                <a:schemeClr val="bg1"/>
              </a:solidFill>
              <a:latin typeface="Century Gothic" panose="020B0502020202020204" pitchFamily="34" charset="0"/>
            </a:endParaRPr>
          </a:p>
        </p:txBody>
      </p:sp>
      <p:sp>
        <p:nvSpPr>
          <p:cNvPr id="10" name="ZoneTexte 9">
            <a:extLst>
              <a:ext uri="{FF2B5EF4-FFF2-40B4-BE49-F238E27FC236}">
                <a16:creationId xmlns:a16="http://schemas.microsoft.com/office/drawing/2014/main" id="{95521347-69B4-458B-B5A4-E432037B9397}"/>
              </a:ext>
            </a:extLst>
          </p:cNvPr>
          <p:cNvSpPr txBox="1"/>
          <p:nvPr/>
        </p:nvSpPr>
        <p:spPr>
          <a:xfrm>
            <a:off x="229694" y="4872239"/>
            <a:ext cx="6358566" cy="584775"/>
          </a:xfrm>
          <a:prstGeom prst="rect">
            <a:avLst/>
          </a:prstGeom>
          <a:noFill/>
          <a:ln w="6350">
            <a:noFill/>
          </a:ln>
        </p:spPr>
        <p:txBody>
          <a:bodyPr wrap="square" numCol="1" rtlCol="0">
            <a:spAutoFit/>
          </a:bodyPr>
          <a:lstStyle/>
          <a:p>
            <a:r>
              <a:rPr lang="fr-FR" altLang="fr-FR" sz="1600" dirty="0">
                <a:solidFill>
                  <a:schemeClr val="bg1"/>
                </a:solidFill>
                <a:latin typeface="Century Gothic" panose="020B0502020202020204" pitchFamily="34" charset="0"/>
              </a:rPr>
              <a:t>Pour tout renseignement, notre agence vous accueille</a:t>
            </a:r>
            <a:r>
              <a:rPr lang="fr-FR" altLang="fr-FR" sz="1600" dirty="0" smtClean="0">
                <a:solidFill>
                  <a:schemeClr val="bg1"/>
                </a:solidFill>
                <a:latin typeface="Century Gothic" panose="020B0502020202020204" pitchFamily="34" charset="0"/>
              </a:rPr>
              <a:t>: Du mardi au samedi</a:t>
            </a:r>
            <a:endParaRPr lang="fr-FR" altLang="fr-FR" sz="1400" dirty="0">
              <a:latin typeface="Century Gothic" panose="020B0502020202020204" pitchFamily="34" charset="0"/>
            </a:endParaRPr>
          </a:p>
        </p:txBody>
      </p:sp>
    </p:spTree>
    <p:extLst>
      <p:ext uri="{BB962C8B-B14F-4D97-AF65-F5344CB8AC3E}">
        <p14:creationId xmlns:p14="http://schemas.microsoft.com/office/powerpoint/2010/main" val="3156361000"/>
      </p:ext>
    </p:extLst>
  </p:cSld>
  <p:clrMapOvr>
    <a:masterClrMapping/>
  </p:clrMapOvr>
</p:sld>
</file>

<file path=ppt/theme/theme1.xml><?xml version="1.0" encoding="utf-8"?>
<a:theme xmlns:a="http://schemas.openxmlformats.org/drawingml/2006/main" name="Conception personnalisé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nalisé 1">
      <a:majorFont>
        <a:latin typeface="Montserrat"/>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1390</TotalTime>
  <Words>1559</Words>
  <Application>Microsoft Office PowerPoint</Application>
  <PresentationFormat>Affichage à l'écran (4:3)</PresentationFormat>
  <Paragraphs>342</Paragraphs>
  <Slides>20</Slides>
  <Notes>1</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20</vt:i4>
      </vt:variant>
    </vt:vector>
  </HeadingPairs>
  <TitlesOfParts>
    <vt:vector size="26" baseType="lpstr">
      <vt:lpstr>Century Gothic</vt:lpstr>
      <vt:lpstr>Calibri</vt:lpstr>
      <vt:lpstr>Wingdings</vt:lpstr>
      <vt:lpstr>Arial</vt:lpstr>
      <vt:lpstr>Montserrat</vt:lpstr>
      <vt:lpstr>Conception personnalisée</vt:lpstr>
      <vt:lpstr>Présentation PowerPoint</vt:lpstr>
      <vt:lpstr>CER RÉSEAU</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Parcours de formation PERSONNALISE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LE GALLEU</dc:creator>
  <cp:keywords>label état</cp:keywords>
  <cp:lastModifiedBy>Admin</cp:lastModifiedBy>
  <cp:revision>232</cp:revision>
  <cp:lastPrinted>2021-12-06T10:49:18Z</cp:lastPrinted>
  <dcterms:created xsi:type="dcterms:W3CDTF">2016-11-16T10:38:42Z</dcterms:created>
  <dcterms:modified xsi:type="dcterms:W3CDTF">2021-12-08T09:09:11Z</dcterms:modified>
</cp:coreProperties>
</file>